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9" r:id="rId2"/>
    <p:sldId id="260" r:id="rId3"/>
    <p:sldId id="276" r:id="rId4"/>
    <p:sldId id="277" r:id="rId5"/>
    <p:sldId id="278" r:id="rId6"/>
    <p:sldId id="279" r:id="rId7"/>
    <p:sldId id="275" r:id="rId8"/>
    <p:sldId id="280" r:id="rId9"/>
    <p:sldId id="281" r:id="rId10"/>
    <p:sldId id="274" r:id="rId11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DCD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082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75A5E-568A-4818-B311-29FD0A9A120A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D01F7F-3909-4BF7-B7E3-6800FA39D87C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367091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22F82-64BC-4FAB-B492-98106F11187B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C03AD-EB18-4DBA-B8B8-18EEDF38935E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99244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484907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108210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97083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772604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30477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90496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55674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027862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30090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652107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92875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3A8DE-0CCC-474C-B5E1-606C8B0ECA05}" type="datetimeFigureOut">
              <a:rPr lang="es-CL" smtClean="0"/>
              <a:t>12-09-2023</a:t>
            </a:fld>
            <a:endParaRPr lang="es-C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B392C-8816-451E-B98B-1C55EC5BE944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58669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775520" y="252812"/>
            <a:ext cx="8639944" cy="867920"/>
          </a:xfrm>
          <a:prstGeom prst="rect">
            <a:avLst/>
          </a:prstGeom>
          <a:noFill/>
          <a:ln>
            <a:noFill/>
          </a:ln>
        </p:spPr>
        <p:txBody>
          <a:bodyPr wrap="square" lIns="91430" tIns="45715" rIns="91430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es-C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CONVERGER A IFRS, PUEDE SER MAS SIMPLE DE LO QUE SE PIENSA</a:t>
            </a:r>
            <a:endParaRPr lang="es-CL" sz="2800" b="1" i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ヒラギノ角ゴ Pro W3" charset="0"/>
              <a:cs typeface="ヒラギノ角ゴ Pro W3" charset="0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688A054B-DD84-240B-CC76-2E0873624A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790176" y="14527"/>
            <a:ext cx="1251733" cy="1251733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2B9D275E-5BB7-7CB2-FFC6-1FAC183335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-273131"/>
            <a:ext cx="2064084" cy="1629981"/>
          </a:xfrm>
          <a:prstGeom prst="rect">
            <a:avLst/>
          </a:prstGeom>
        </p:spPr>
      </p:pic>
      <p:pic>
        <p:nvPicPr>
          <p:cNvPr id="1026" name="Picture 2" descr="lojeda: La dificultad de &quot;pensar&quot;">
            <a:extLst>
              <a:ext uri="{FF2B5EF4-FFF2-40B4-BE49-F238E27FC236}">
                <a16:creationId xmlns:a16="http://schemas.microsoft.com/office/drawing/2014/main" id="{4B6FB4A4-DC40-4CE8-EA1B-45169A8F1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431" y="1565746"/>
            <a:ext cx="2314770" cy="222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eja de rumiar! Reflexionar demasiado sobre los problemas puede convertirse  en un problema en sí mismo">
            <a:extLst>
              <a:ext uri="{FF2B5EF4-FFF2-40B4-BE49-F238E27FC236}">
                <a16:creationId xmlns:a16="http://schemas.microsoft.com/office/drawing/2014/main" id="{C291FD34-3CA0-7C07-2C21-73B4464830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253" y="1818529"/>
            <a:ext cx="2580814" cy="171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eja de rumiar! Reflexionar demasiado sobre los problemas puede convertirse  en un problema en sí mismo">
            <a:extLst>
              <a:ext uri="{FF2B5EF4-FFF2-40B4-BE49-F238E27FC236}">
                <a16:creationId xmlns:a16="http://schemas.microsoft.com/office/drawing/2014/main" id="{87E8DA84-22F5-0803-446F-92EF36E5D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974" y="4091603"/>
            <a:ext cx="2856117" cy="239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30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Título"/>
          <p:cNvSpPr>
            <a:spLocks noGrp="1"/>
          </p:cNvSpPr>
          <p:nvPr>
            <p:ph type="title"/>
          </p:nvPr>
        </p:nvSpPr>
        <p:spPr>
          <a:xfrm>
            <a:off x="1919288" y="2636838"/>
            <a:ext cx="8229600" cy="914400"/>
          </a:xfrm>
        </p:spPr>
        <p:txBody>
          <a:bodyPr/>
          <a:lstStyle/>
          <a:p>
            <a:pPr algn="ctr"/>
            <a:r>
              <a:rPr lang="es-CL" altLang="es-CL" b="1" dirty="0"/>
              <a:t>FIN</a:t>
            </a: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B0F1AE5C-8D2D-1481-76C3-990B7189434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273131"/>
            <a:ext cx="2064084" cy="1629981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00CED377-85E9-2B51-2211-3741B38CAB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790176" y="14527"/>
            <a:ext cx="1251733" cy="125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7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5082" y="413658"/>
            <a:ext cx="10201836" cy="152711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  <a:tabLst>
                <a:tab pos="533400" algn="l"/>
              </a:tabLst>
            </a:pPr>
            <a:r>
              <a:rPr lang="es-ES" altLang="es-CL" sz="2200" b="1" dirty="0">
                <a:latin typeface="+mj-lt"/>
                <a:cs typeface="Times New Roman" pitchFamily="18" charset="0"/>
              </a:rPr>
              <a:t>Estimados colegas:</a:t>
            </a:r>
          </a:p>
          <a:p>
            <a:pPr marL="0" indent="0" algn="just">
              <a:spcBef>
                <a:spcPts val="0"/>
              </a:spcBef>
              <a:buNone/>
              <a:tabLst>
                <a:tab pos="533400" algn="l"/>
              </a:tabLst>
            </a:pPr>
            <a:endParaRPr lang="es-ES" altLang="es-CL" sz="2200" b="1" dirty="0">
              <a:latin typeface="+mj-lt"/>
              <a:cs typeface="Times New Roman" pitchFamily="18" charset="0"/>
            </a:endParaRPr>
          </a:p>
          <a:p>
            <a:pPr marL="457200" indent="-457200" algn="just">
              <a:spcBef>
                <a:spcPts val="0"/>
              </a:spcBef>
              <a:buAutoNum type="arabicPeriod"/>
              <a:tabLst>
                <a:tab pos="533400" algn="l"/>
              </a:tabLst>
            </a:pPr>
            <a:r>
              <a:rPr lang="es-ES" altLang="es-CL" sz="2200" b="1" dirty="0">
                <a:latin typeface="+mj-lt"/>
                <a:cs typeface="Times New Roman" pitchFamily="18" charset="0"/>
              </a:rPr>
              <a:t>Los boletines técnicos emitidos por el Colegio de Contadores de </a:t>
            </a:r>
            <a:r>
              <a:rPr lang="es-CL" altLang="es-CL" sz="2200" b="1" dirty="0">
                <a:latin typeface="+mj-lt"/>
                <a:cs typeface="Times New Roman" pitchFamily="18" charset="0"/>
              </a:rPr>
              <a:t>Chile</a:t>
            </a:r>
            <a:r>
              <a:rPr lang="es-ES" altLang="es-CL" sz="2200" b="1" dirty="0">
                <a:latin typeface="+mj-lt"/>
                <a:cs typeface="Times New Roman" pitchFamily="18" charset="0"/>
              </a:rPr>
              <a:t>, quedaron derogados a partir del 01-01-2013.</a:t>
            </a:r>
            <a:endParaRPr lang="es-ES" altLang="es-CL" sz="2200" dirty="0">
              <a:latin typeface="+mj-lt"/>
              <a:cs typeface="Times New Roman" pitchFamily="18" charset="0"/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EF8720A9-50A1-CB0E-F9C0-05BC1DF17109}"/>
              </a:ext>
            </a:extLst>
          </p:cNvPr>
          <p:cNvSpPr txBox="1">
            <a:spLocks noChangeArrowheads="1"/>
          </p:cNvSpPr>
          <p:nvPr/>
        </p:nvSpPr>
        <p:spPr>
          <a:xfrm>
            <a:off x="995082" y="2407296"/>
            <a:ext cx="10201836" cy="1138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Font typeface="Arial" panose="020B0604020202020204" pitchFamily="34" charset="0"/>
              <a:buNone/>
              <a:tabLst>
                <a:tab pos="533400" algn="l"/>
              </a:tabLst>
            </a:pPr>
            <a:r>
              <a:rPr lang="es-ES" altLang="es-CL" sz="2200" dirty="0">
                <a:latin typeface="+mj-lt"/>
                <a:cs typeface="Times New Roman" pitchFamily="18" charset="0"/>
              </a:rPr>
              <a:t>Hasta el minuto, no existe algún dictamen o ley que obligue a todas las entidades a llevar contabilidad bajo normas IFRS, sin embargo, se debiese llevar una contabilidad según las normas contables vigentes: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78B4250-4248-7E2B-3B33-A63902537E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3890866"/>
            <a:ext cx="467677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06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5082" y="600270"/>
            <a:ext cx="10201836" cy="668693"/>
          </a:xfrm>
        </p:spPr>
        <p:txBody>
          <a:bodyPr>
            <a:normAutofit/>
          </a:bodyPr>
          <a:lstStyle/>
          <a:p>
            <a:pPr marL="457200" indent="-457200" algn="just">
              <a:spcBef>
                <a:spcPts val="0"/>
              </a:spcBef>
              <a:buFont typeface="+mj-lt"/>
              <a:buAutoNum type="arabicPeriod" startAt="2"/>
              <a:tabLst>
                <a:tab pos="533400" algn="l"/>
              </a:tabLst>
            </a:pPr>
            <a:r>
              <a:rPr lang="es-ES" altLang="es-CL" sz="2200" b="1" dirty="0">
                <a:latin typeface="+mj-lt"/>
                <a:cs typeface="Times New Roman" pitchFamily="18" charset="0"/>
              </a:rPr>
              <a:t>Hoy nos encontramos con tres tipos de normas bajo IFRS.</a:t>
            </a:r>
            <a:endParaRPr lang="es-ES" altLang="es-CL" sz="2200" dirty="0">
              <a:latin typeface="+mj-lt"/>
              <a:cs typeface="Times New Roman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A17EFDA-1BEB-4B8E-C8C1-D62E5A56F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8430" y="2659226"/>
            <a:ext cx="2195139" cy="322908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8238C1B-250F-E6D8-C927-44400B80B351}"/>
              </a:ext>
            </a:extLst>
          </p:cNvPr>
          <p:cNvSpPr txBox="1"/>
          <p:nvPr/>
        </p:nvSpPr>
        <p:spPr>
          <a:xfrm>
            <a:off x="4061926" y="1565997"/>
            <a:ext cx="4068148" cy="374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Normas plenas, completas, full IFRS.</a:t>
            </a:r>
          </a:p>
        </p:txBody>
      </p:sp>
    </p:spTree>
    <p:extLst>
      <p:ext uri="{BB962C8B-B14F-4D97-AF65-F5344CB8AC3E}">
        <p14:creationId xmlns:p14="http://schemas.microsoft.com/office/powerpoint/2010/main" val="280237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5082" y="600270"/>
            <a:ext cx="10201836" cy="668693"/>
          </a:xfrm>
        </p:spPr>
        <p:txBody>
          <a:bodyPr>
            <a:normAutofit lnSpcReduction="10000"/>
          </a:bodyPr>
          <a:lstStyle/>
          <a:p>
            <a:pPr marL="457200" indent="-457200" algn="just">
              <a:spcBef>
                <a:spcPts val="0"/>
              </a:spcBef>
              <a:buFont typeface="+mj-lt"/>
              <a:buAutoNum type="arabicPeriod" startAt="2"/>
              <a:tabLst>
                <a:tab pos="533400" algn="l"/>
              </a:tabLst>
            </a:pPr>
            <a:r>
              <a:rPr lang="es-ES" altLang="es-CL" sz="2200" b="1" dirty="0">
                <a:latin typeface="+mj-lt"/>
                <a:cs typeface="Times New Roman" pitchFamily="18" charset="0"/>
              </a:rPr>
              <a:t>Hoy nos encontramos con tres tipos de normativas bajo IFRS (Continuación).</a:t>
            </a:r>
            <a:endParaRPr lang="es-ES" altLang="es-CL" sz="2200" dirty="0">
              <a:latin typeface="+mj-lt"/>
              <a:cs typeface="Times New Roman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8238C1B-250F-E6D8-C927-44400B80B351}"/>
              </a:ext>
            </a:extLst>
          </p:cNvPr>
          <p:cNvSpPr txBox="1"/>
          <p:nvPr/>
        </p:nvSpPr>
        <p:spPr>
          <a:xfrm>
            <a:off x="4544008" y="1556665"/>
            <a:ext cx="3103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Normas IFRS para PYMES.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DDAE274-37A8-104E-E883-C7ACAB882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912" y="2331681"/>
            <a:ext cx="29241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59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5082" y="600270"/>
            <a:ext cx="10201836" cy="668693"/>
          </a:xfrm>
        </p:spPr>
        <p:txBody>
          <a:bodyPr>
            <a:normAutofit lnSpcReduction="10000"/>
          </a:bodyPr>
          <a:lstStyle/>
          <a:p>
            <a:pPr marL="457200" indent="-457200" algn="just">
              <a:spcBef>
                <a:spcPts val="0"/>
              </a:spcBef>
              <a:buFont typeface="+mj-lt"/>
              <a:buAutoNum type="arabicPeriod" startAt="2"/>
              <a:tabLst>
                <a:tab pos="533400" algn="l"/>
              </a:tabLst>
            </a:pPr>
            <a:r>
              <a:rPr lang="es-ES" altLang="es-CL" sz="2200" b="1" dirty="0">
                <a:latin typeface="+mj-lt"/>
                <a:cs typeface="Times New Roman" pitchFamily="18" charset="0"/>
              </a:rPr>
              <a:t>Hoy nos encontramos con tres tipos de normativas bajo IFRS (Continuación).</a:t>
            </a:r>
            <a:endParaRPr lang="es-ES" altLang="es-CL" sz="2200" dirty="0">
              <a:latin typeface="+mj-lt"/>
              <a:cs typeface="Times New Roman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8238C1B-250F-E6D8-C927-44400B80B351}"/>
              </a:ext>
            </a:extLst>
          </p:cNvPr>
          <p:cNvSpPr txBox="1"/>
          <p:nvPr/>
        </p:nvSpPr>
        <p:spPr>
          <a:xfrm>
            <a:off x="4127239" y="1733945"/>
            <a:ext cx="3937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Normas IFRS para el Sector Público.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EDBD121-3039-B185-94FF-A74FA362C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49" y="2213695"/>
            <a:ext cx="44577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4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5082" y="600270"/>
            <a:ext cx="10201836" cy="668693"/>
          </a:xfrm>
        </p:spPr>
        <p:txBody>
          <a:bodyPr>
            <a:normAutofit/>
          </a:bodyPr>
          <a:lstStyle/>
          <a:p>
            <a:pPr marL="457200" indent="-457200" algn="just">
              <a:spcBef>
                <a:spcPts val="0"/>
              </a:spcBef>
              <a:buFont typeface="+mj-lt"/>
              <a:buAutoNum type="arabicPeriod" startAt="3"/>
              <a:tabLst>
                <a:tab pos="533400" algn="l"/>
              </a:tabLst>
            </a:pPr>
            <a:r>
              <a:rPr lang="es-ES" altLang="es-CL" sz="2200" b="1" dirty="0">
                <a:latin typeface="+mj-lt"/>
                <a:cs typeface="Times New Roman" pitchFamily="18" charset="0"/>
              </a:rPr>
              <a:t>Al SII “no le afecta” el cambio de normativa contable.</a:t>
            </a:r>
            <a:endParaRPr lang="es-ES" altLang="es-CL" sz="2200" dirty="0">
              <a:latin typeface="+mj-lt"/>
              <a:cs typeface="Times New Roman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8238C1B-250F-E6D8-C927-44400B80B351}"/>
              </a:ext>
            </a:extLst>
          </p:cNvPr>
          <p:cNvSpPr txBox="1"/>
          <p:nvPr/>
        </p:nvSpPr>
        <p:spPr>
          <a:xfrm>
            <a:off x="1073020" y="1733945"/>
            <a:ext cx="1012389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2800" dirty="0"/>
              <a:t>La determinación de la Renta Líquida Imponible siempre comienza con el resultado según balance de acuerdo a normas contables, por lo tanto, se pueden producir una mayor cantidad de agregados y deducciones para su determinación, debido al aumento de diferencias entre la Normativa IFRS y la Ley de la Renta, pero el resultado tributario no cambia, si este es confeccionado comenzando desde una contabilidad con boletines técnicos o IFRS.</a:t>
            </a:r>
          </a:p>
        </p:txBody>
      </p:sp>
    </p:spTree>
    <p:extLst>
      <p:ext uri="{BB962C8B-B14F-4D97-AF65-F5344CB8AC3E}">
        <p14:creationId xmlns:p14="http://schemas.microsoft.com/office/powerpoint/2010/main" val="203437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0C0B95-938C-5359-543B-8537E6AC3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L" dirty="0"/>
              <a:t>IMPLEMENTACION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BD7787-B9D8-DD4A-A9C1-D1E5D446F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11689"/>
          </a:xfrm>
        </p:spPr>
        <p:txBody>
          <a:bodyPr/>
          <a:lstStyle/>
          <a:p>
            <a:r>
              <a:rPr lang="es-CL" dirty="0"/>
              <a:t>Elegir un año para comenzar.</a:t>
            </a:r>
          </a:p>
          <a:p>
            <a:pPr algn="just"/>
            <a:r>
              <a:rPr lang="es-CL" dirty="0"/>
              <a:t>Por ejemplo, si se decide converger al 01-01-2024. La Norma de Implementación de IFRS señala que se deben preparar la contabilidad al 01-01-2024 como si desde un inicio se hubiese llevado contabilidad bajo IFRS, lo que no deja de ser impracticable cierto?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09078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0C0B95-938C-5359-543B-8537E6AC3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L" dirty="0"/>
              <a:t>IMPLEMENTACION</a:t>
            </a:r>
            <a:br>
              <a:rPr lang="es-CL" dirty="0"/>
            </a:br>
            <a:r>
              <a:rPr lang="es-CL" sz="2400" dirty="0"/>
              <a:t>(Continuación)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BD7787-B9D8-DD4A-A9C1-D1E5D446F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L" dirty="0"/>
              <a:t>Se elimina la Corrección Monetaria financiera, ya que Chile no es considerado un país con una economía inflacionaria. </a:t>
            </a:r>
          </a:p>
          <a:p>
            <a:pPr algn="just"/>
            <a:r>
              <a:rPr lang="es-CL" dirty="0"/>
              <a:t>Acogerse a la exención y considerar el Costo Atribuido, en sus activos fijos materiales. Lo que implica tasar este tipo de activos y considerar ese valor al 01-01-2024.</a:t>
            </a:r>
          </a:p>
          <a:p>
            <a:pPr algn="just"/>
            <a:r>
              <a:rPr lang="es-CL" dirty="0"/>
              <a:t>Se aprovecha de revisar los valores residuales, las vidas útiles.</a:t>
            </a:r>
          </a:p>
          <a:p>
            <a:pPr algn="just"/>
            <a:r>
              <a:rPr lang="es-CL" dirty="0"/>
              <a:t>No es lo mismo, presentar EEFF por primera vez bajo IFRS, que comenzar a llevar contabilidad con este tipo de normativa.</a:t>
            </a:r>
          </a:p>
          <a:p>
            <a:pPr algn="just"/>
            <a:r>
              <a:rPr lang="es-CL" dirty="0"/>
              <a:t>Nosotros no modificamos nuestro plan de cuentas.</a:t>
            </a:r>
          </a:p>
        </p:txBody>
      </p:sp>
    </p:spTree>
    <p:extLst>
      <p:ext uri="{BB962C8B-B14F-4D97-AF65-F5344CB8AC3E}">
        <p14:creationId xmlns:p14="http://schemas.microsoft.com/office/powerpoint/2010/main" val="116757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86E9B7-0ACB-65F8-2057-95B172387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L" dirty="0"/>
              <a:t>VEAMOS UN CASO SIMPLE</a:t>
            </a:r>
          </a:p>
        </p:txBody>
      </p:sp>
    </p:spTree>
    <p:extLst>
      <p:ext uri="{BB962C8B-B14F-4D97-AF65-F5344CB8AC3E}">
        <p14:creationId xmlns:p14="http://schemas.microsoft.com/office/powerpoint/2010/main" val="42421565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</TotalTime>
  <Words>375</Words>
  <Application>Microsoft Office PowerPoint</Application>
  <PresentationFormat>Panorámica</PresentationFormat>
  <Paragraphs>24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3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IMPLEMENTACION</vt:lpstr>
      <vt:lpstr>IMPLEMENTACION (Continuación)</vt:lpstr>
      <vt:lpstr>VEAMOS UN CASO SIMPLE</vt:lpstr>
      <vt:lpstr>FIN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Gonzalo Moll (FRAYLEON)</dc:creator>
  <cp:lastModifiedBy>Gonzalo Moll (FRAYLEON)</cp:lastModifiedBy>
  <cp:revision>122</cp:revision>
  <dcterms:created xsi:type="dcterms:W3CDTF">2020-08-30T16:41:42Z</dcterms:created>
  <dcterms:modified xsi:type="dcterms:W3CDTF">2023-09-12T15:29:49Z</dcterms:modified>
</cp:coreProperties>
</file>