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6" r:id="rId2"/>
    <p:sldId id="375" r:id="rId3"/>
    <p:sldId id="309" r:id="rId4"/>
    <p:sldId id="373" r:id="rId5"/>
    <p:sldId id="372" r:id="rId6"/>
    <p:sldId id="376" r:id="rId7"/>
    <p:sldId id="377" r:id="rId8"/>
    <p:sldId id="371" r:id="rId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45" autoAdjust="0"/>
    <p:restoredTop sz="94660"/>
  </p:normalViewPr>
  <p:slideViewPr>
    <p:cSldViewPr snapToGrid="0" snapToObjects="1">
      <p:cViewPr varScale="1">
        <p:scale>
          <a:sx n="75" d="100"/>
          <a:sy n="75" d="100"/>
        </p:scale>
        <p:origin x="1675" y="4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758494-FE9D-42F4-A973-46B4434D63DF}" type="datetimeFigureOut">
              <a:rPr lang="es-ES" smtClean="0"/>
              <a:t>18/01/2023</a:t>
            </a:fld>
            <a:endParaRPr lang="es-ES"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5C932D-7616-484F-B926-824837104AF8}" type="slidenum">
              <a:rPr lang="es-ES" smtClean="0"/>
              <a:t>‹Nº›</a:t>
            </a:fld>
            <a:endParaRPr lang="es-ES" dirty="0"/>
          </a:p>
        </p:txBody>
      </p:sp>
    </p:spTree>
    <p:extLst>
      <p:ext uri="{BB962C8B-B14F-4D97-AF65-F5344CB8AC3E}">
        <p14:creationId xmlns:p14="http://schemas.microsoft.com/office/powerpoint/2010/main" val="101196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A14EDE33-13A1-7C4C-9CC3-CF8C41881CFB}" type="datetimeFigureOut">
              <a:rPr lang="es-ES" smtClean="0"/>
              <a:t>18/01/2023</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EEDB1F23-3811-2F43-9DE0-3456E5EB5373}" type="slidenum">
              <a:rPr lang="es-ES" smtClean="0"/>
              <a:t>‹Nº›</a:t>
            </a:fld>
            <a:endParaRPr lang="es-ES" dirty="0"/>
          </a:p>
        </p:txBody>
      </p:sp>
    </p:spTree>
    <p:extLst>
      <p:ext uri="{BB962C8B-B14F-4D97-AF65-F5344CB8AC3E}">
        <p14:creationId xmlns:p14="http://schemas.microsoft.com/office/powerpoint/2010/main" val="2035812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A14EDE33-13A1-7C4C-9CC3-CF8C41881CFB}" type="datetimeFigureOut">
              <a:rPr lang="es-ES" smtClean="0"/>
              <a:t>18/01/2023</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EEDB1F23-3811-2F43-9DE0-3456E5EB5373}" type="slidenum">
              <a:rPr lang="es-ES" smtClean="0"/>
              <a:t>‹Nº›</a:t>
            </a:fld>
            <a:endParaRPr lang="es-ES" dirty="0"/>
          </a:p>
        </p:txBody>
      </p:sp>
    </p:spTree>
    <p:extLst>
      <p:ext uri="{BB962C8B-B14F-4D97-AF65-F5344CB8AC3E}">
        <p14:creationId xmlns:p14="http://schemas.microsoft.com/office/powerpoint/2010/main" val="2929130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A14EDE33-13A1-7C4C-9CC3-CF8C41881CFB}" type="datetimeFigureOut">
              <a:rPr lang="es-ES" smtClean="0"/>
              <a:t>18/01/2023</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EEDB1F23-3811-2F43-9DE0-3456E5EB5373}" type="slidenum">
              <a:rPr lang="es-ES" smtClean="0"/>
              <a:t>‹Nº›</a:t>
            </a:fld>
            <a:endParaRPr lang="es-ES" dirty="0"/>
          </a:p>
        </p:txBody>
      </p:sp>
    </p:spTree>
    <p:extLst>
      <p:ext uri="{BB962C8B-B14F-4D97-AF65-F5344CB8AC3E}">
        <p14:creationId xmlns:p14="http://schemas.microsoft.com/office/powerpoint/2010/main" val="3112632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A14EDE33-13A1-7C4C-9CC3-CF8C41881CFB}" type="datetimeFigureOut">
              <a:rPr lang="es-ES" smtClean="0"/>
              <a:t>18/01/2023</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EEDB1F23-3811-2F43-9DE0-3456E5EB5373}" type="slidenum">
              <a:rPr lang="es-ES" smtClean="0"/>
              <a:t>‹Nº›</a:t>
            </a:fld>
            <a:endParaRPr lang="es-ES" dirty="0"/>
          </a:p>
        </p:txBody>
      </p:sp>
    </p:spTree>
    <p:extLst>
      <p:ext uri="{BB962C8B-B14F-4D97-AF65-F5344CB8AC3E}">
        <p14:creationId xmlns:p14="http://schemas.microsoft.com/office/powerpoint/2010/main" val="2458154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A14EDE33-13A1-7C4C-9CC3-CF8C41881CFB}" type="datetimeFigureOut">
              <a:rPr lang="es-ES" smtClean="0"/>
              <a:t>18/01/2023</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EEDB1F23-3811-2F43-9DE0-3456E5EB5373}" type="slidenum">
              <a:rPr lang="es-ES" smtClean="0"/>
              <a:t>‹Nº›</a:t>
            </a:fld>
            <a:endParaRPr lang="es-ES" dirty="0"/>
          </a:p>
        </p:txBody>
      </p:sp>
    </p:spTree>
    <p:extLst>
      <p:ext uri="{BB962C8B-B14F-4D97-AF65-F5344CB8AC3E}">
        <p14:creationId xmlns:p14="http://schemas.microsoft.com/office/powerpoint/2010/main" val="103267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A14EDE33-13A1-7C4C-9CC3-CF8C41881CFB}" type="datetimeFigureOut">
              <a:rPr lang="es-ES" smtClean="0"/>
              <a:t>18/01/2023</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EEDB1F23-3811-2F43-9DE0-3456E5EB5373}" type="slidenum">
              <a:rPr lang="es-ES" smtClean="0"/>
              <a:t>‹Nº›</a:t>
            </a:fld>
            <a:endParaRPr lang="es-ES" dirty="0"/>
          </a:p>
        </p:txBody>
      </p:sp>
    </p:spTree>
    <p:extLst>
      <p:ext uri="{BB962C8B-B14F-4D97-AF65-F5344CB8AC3E}">
        <p14:creationId xmlns:p14="http://schemas.microsoft.com/office/powerpoint/2010/main" val="2512501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A14EDE33-13A1-7C4C-9CC3-CF8C41881CFB}" type="datetimeFigureOut">
              <a:rPr lang="es-ES" smtClean="0"/>
              <a:t>18/01/2023</a:t>
            </a:fld>
            <a:endParaRPr lang="es-ES" dirty="0"/>
          </a:p>
        </p:txBody>
      </p:sp>
      <p:sp>
        <p:nvSpPr>
          <p:cNvPr id="8" name="Marcador de pie de página 7"/>
          <p:cNvSpPr>
            <a:spLocks noGrp="1"/>
          </p:cNvSpPr>
          <p:nvPr>
            <p:ph type="ftr" sz="quarter" idx="11"/>
          </p:nvPr>
        </p:nvSpPr>
        <p:spPr/>
        <p:txBody>
          <a:bodyPr/>
          <a:lstStyle/>
          <a:p>
            <a:endParaRPr lang="es-ES" dirty="0"/>
          </a:p>
        </p:txBody>
      </p:sp>
      <p:sp>
        <p:nvSpPr>
          <p:cNvPr id="9" name="Marcador de número de diapositiva 8"/>
          <p:cNvSpPr>
            <a:spLocks noGrp="1"/>
          </p:cNvSpPr>
          <p:nvPr>
            <p:ph type="sldNum" sz="quarter" idx="12"/>
          </p:nvPr>
        </p:nvSpPr>
        <p:spPr/>
        <p:txBody>
          <a:bodyPr/>
          <a:lstStyle/>
          <a:p>
            <a:fld id="{EEDB1F23-3811-2F43-9DE0-3456E5EB5373}" type="slidenum">
              <a:rPr lang="es-ES" smtClean="0"/>
              <a:t>‹Nº›</a:t>
            </a:fld>
            <a:endParaRPr lang="es-ES" dirty="0"/>
          </a:p>
        </p:txBody>
      </p:sp>
    </p:spTree>
    <p:extLst>
      <p:ext uri="{BB962C8B-B14F-4D97-AF65-F5344CB8AC3E}">
        <p14:creationId xmlns:p14="http://schemas.microsoft.com/office/powerpoint/2010/main" val="2182971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A14EDE33-13A1-7C4C-9CC3-CF8C41881CFB}" type="datetimeFigureOut">
              <a:rPr lang="es-ES" smtClean="0"/>
              <a:t>18/01/2023</a:t>
            </a:fld>
            <a:endParaRPr lang="es-ES" dirty="0"/>
          </a:p>
        </p:txBody>
      </p:sp>
      <p:sp>
        <p:nvSpPr>
          <p:cNvPr id="4" name="Marcador de pie de página 3"/>
          <p:cNvSpPr>
            <a:spLocks noGrp="1"/>
          </p:cNvSpPr>
          <p:nvPr>
            <p:ph type="ftr" sz="quarter" idx="11"/>
          </p:nvPr>
        </p:nvSpPr>
        <p:spPr/>
        <p:txBody>
          <a:bodyPr/>
          <a:lstStyle/>
          <a:p>
            <a:endParaRPr lang="es-ES" dirty="0"/>
          </a:p>
        </p:txBody>
      </p:sp>
      <p:sp>
        <p:nvSpPr>
          <p:cNvPr id="5" name="Marcador de número de diapositiva 4"/>
          <p:cNvSpPr>
            <a:spLocks noGrp="1"/>
          </p:cNvSpPr>
          <p:nvPr>
            <p:ph type="sldNum" sz="quarter" idx="12"/>
          </p:nvPr>
        </p:nvSpPr>
        <p:spPr/>
        <p:txBody>
          <a:bodyPr/>
          <a:lstStyle/>
          <a:p>
            <a:fld id="{EEDB1F23-3811-2F43-9DE0-3456E5EB5373}" type="slidenum">
              <a:rPr lang="es-ES" smtClean="0"/>
              <a:t>‹Nº›</a:t>
            </a:fld>
            <a:endParaRPr lang="es-ES" dirty="0"/>
          </a:p>
        </p:txBody>
      </p:sp>
    </p:spTree>
    <p:extLst>
      <p:ext uri="{BB962C8B-B14F-4D97-AF65-F5344CB8AC3E}">
        <p14:creationId xmlns:p14="http://schemas.microsoft.com/office/powerpoint/2010/main" val="782497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14EDE33-13A1-7C4C-9CC3-CF8C41881CFB}" type="datetimeFigureOut">
              <a:rPr lang="es-ES" smtClean="0"/>
              <a:t>18/01/2023</a:t>
            </a:fld>
            <a:endParaRPr lang="es-ES" dirty="0"/>
          </a:p>
        </p:txBody>
      </p:sp>
      <p:sp>
        <p:nvSpPr>
          <p:cNvPr id="3" name="Marcador de pie de página 2"/>
          <p:cNvSpPr>
            <a:spLocks noGrp="1"/>
          </p:cNvSpPr>
          <p:nvPr>
            <p:ph type="ftr" sz="quarter" idx="11"/>
          </p:nvPr>
        </p:nvSpPr>
        <p:spPr/>
        <p:txBody>
          <a:bodyPr/>
          <a:lstStyle/>
          <a:p>
            <a:endParaRPr lang="es-ES" dirty="0"/>
          </a:p>
        </p:txBody>
      </p:sp>
      <p:sp>
        <p:nvSpPr>
          <p:cNvPr id="4" name="Marcador de número de diapositiva 3"/>
          <p:cNvSpPr>
            <a:spLocks noGrp="1"/>
          </p:cNvSpPr>
          <p:nvPr>
            <p:ph type="sldNum" sz="quarter" idx="12"/>
          </p:nvPr>
        </p:nvSpPr>
        <p:spPr/>
        <p:txBody>
          <a:bodyPr/>
          <a:lstStyle/>
          <a:p>
            <a:fld id="{EEDB1F23-3811-2F43-9DE0-3456E5EB5373}" type="slidenum">
              <a:rPr lang="es-ES" smtClean="0"/>
              <a:t>‹Nº›</a:t>
            </a:fld>
            <a:endParaRPr lang="es-ES" dirty="0"/>
          </a:p>
        </p:txBody>
      </p:sp>
    </p:spTree>
    <p:extLst>
      <p:ext uri="{BB962C8B-B14F-4D97-AF65-F5344CB8AC3E}">
        <p14:creationId xmlns:p14="http://schemas.microsoft.com/office/powerpoint/2010/main" val="1806345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A14EDE33-13A1-7C4C-9CC3-CF8C41881CFB}" type="datetimeFigureOut">
              <a:rPr lang="es-ES" smtClean="0"/>
              <a:t>18/01/2023</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EEDB1F23-3811-2F43-9DE0-3456E5EB5373}" type="slidenum">
              <a:rPr lang="es-ES" smtClean="0"/>
              <a:t>‹Nº›</a:t>
            </a:fld>
            <a:endParaRPr lang="es-ES" dirty="0"/>
          </a:p>
        </p:txBody>
      </p:sp>
    </p:spTree>
    <p:extLst>
      <p:ext uri="{BB962C8B-B14F-4D97-AF65-F5344CB8AC3E}">
        <p14:creationId xmlns:p14="http://schemas.microsoft.com/office/powerpoint/2010/main" val="806177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a:t>
            </a:r>
            <a:endParaRPr lang="es-ES" dirty="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A14EDE33-13A1-7C4C-9CC3-CF8C41881CFB}" type="datetimeFigureOut">
              <a:rPr lang="es-ES" smtClean="0"/>
              <a:t>18/01/2023</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EEDB1F23-3811-2F43-9DE0-3456E5EB5373}" type="slidenum">
              <a:rPr lang="es-ES" smtClean="0"/>
              <a:t>‹Nº›</a:t>
            </a:fld>
            <a:endParaRPr lang="es-ES" dirty="0"/>
          </a:p>
        </p:txBody>
      </p:sp>
    </p:spTree>
    <p:extLst>
      <p:ext uri="{BB962C8B-B14F-4D97-AF65-F5344CB8AC3E}">
        <p14:creationId xmlns:p14="http://schemas.microsoft.com/office/powerpoint/2010/main" val="151272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4EDE33-13A1-7C4C-9CC3-CF8C41881CFB}" type="datetimeFigureOut">
              <a:rPr lang="es-ES" smtClean="0"/>
              <a:t>18/01/2023</a:t>
            </a:fld>
            <a:endParaRPr lang="es-ES"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1F23-3811-2F43-9DE0-3456E5EB5373}" type="slidenum">
              <a:rPr lang="es-ES" smtClean="0"/>
              <a:t>‹Nº›</a:t>
            </a:fld>
            <a:endParaRPr lang="es-ES" dirty="0"/>
          </a:p>
        </p:txBody>
      </p:sp>
    </p:spTree>
    <p:extLst>
      <p:ext uri="{BB962C8B-B14F-4D97-AF65-F5344CB8AC3E}">
        <p14:creationId xmlns:p14="http://schemas.microsoft.com/office/powerpoint/2010/main" val="13428172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386348" y="2285095"/>
            <a:ext cx="6965031" cy="1102691"/>
          </a:xfrm>
        </p:spPr>
        <p:txBody>
          <a:bodyPr>
            <a:normAutofit fontScale="90000"/>
          </a:bodyPr>
          <a:lstStyle/>
          <a:p>
            <a:pPr algn="r"/>
            <a:r>
              <a:rPr lang="es-MX" sz="4800" dirty="0">
                <a:solidFill>
                  <a:schemeClr val="bg1"/>
                </a:solidFill>
                <a:latin typeface="Arial"/>
                <a:cs typeface="Arial"/>
              </a:rPr>
              <a:t>Pérdidas tributarias y PPUA</a:t>
            </a:r>
            <a:endParaRPr lang="es-ES" sz="4800" dirty="0">
              <a:solidFill>
                <a:schemeClr val="bg1"/>
              </a:solidFill>
              <a:latin typeface="Arial"/>
              <a:cs typeface="Arial"/>
            </a:endParaRPr>
          </a:p>
        </p:txBody>
      </p:sp>
      <p:sp>
        <p:nvSpPr>
          <p:cNvPr id="5" name="CuadroTexto 4"/>
          <p:cNvSpPr txBox="1"/>
          <p:nvPr/>
        </p:nvSpPr>
        <p:spPr>
          <a:xfrm>
            <a:off x="4149016" y="3990456"/>
            <a:ext cx="4177470" cy="338554"/>
          </a:xfrm>
          <a:prstGeom prst="rect">
            <a:avLst/>
          </a:prstGeom>
          <a:noFill/>
        </p:spPr>
        <p:txBody>
          <a:bodyPr wrap="square" rtlCol="0">
            <a:spAutoFit/>
          </a:bodyPr>
          <a:lstStyle/>
          <a:p>
            <a:pPr algn="r"/>
            <a:r>
              <a:rPr lang="es-ES" sz="1600" b="1" dirty="0">
                <a:solidFill>
                  <a:srgbClr val="FFFFFF"/>
                </a:solidFill>
                <a:latin typeface="Arial"/>
                <a:cs typeface="Arial"/>
              </a:rPr>
              <a:t>Profesor: </a:t>
            </a:r>
            <a:r>
              <a:rPr lang="es-CL" sz="1600" b="1" dirty="0">
                <a:solidFill>
                  <a:srgbClr val="FFFFFF"/>
                </a:solidFill>
                <a:latin typeface="Arial" panose="020B0604020202020204" pitchFamily="34" charset="0"/>
                <a:cs typeface="Arial" panose="020B0604020202020204" pitchFamily="34" charset="0"/>
              </a:rPr>
              <a:t>Felipe Ignacio Pérez Inzunza</a:t>
            </a:r>
            <a:endParaRPr lang="es-ES" sz="1600" b="1" dirty="0">
              <a:solidFill>
                <a:srgbClr val="FFFFFF"/>
              </a:solidFill>
              <a:latin typeface="Arial"/>
              <a:cs typeface="Arial"/>
            </a:endParaRPr>
          </a:p>
        </p:txBody>
      </p:sp>
    </p:spTree>
    <p:extLst>
      <p:ext uri="{BB962C8B-B14F-4D97-AF65-F5344CB8AC3E}">
        <p14:creationId xmlns:p14="http://schemas.microsoft.com/office/powerpoint/2010/main" val="2499034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95412" y="1180916"/>
            <a:ext cx="8229600" cy="1033168"/>
          </a:xfrm>
        </p:spPr>
        <p:txBody>
          <a:bodyPr>
            <a:normAutofit/>
          </a:bodyPr>
          <a:lstStyle/>
          <a:p>
            <a:r>
              <a:rPr lang="es-MX" sz="2800" u="sng" dirty="0"/>
              <a:t>Tratamiento tributario de la pérdida tributaria</a:t>
            </a:r>
          </a:p>
        </p:txBody>
      </p:sp>
      <p:sp>
        <p:nvSpPr>
          <p:cNvPr id="3" name="Marcador de contenido 2"/>
          <p:cNvSpPr>
            <a:spLocks noGrp="1"/>
          </p:cNvSpPr>
          <p:nvPr>
            <p:ph idx="1"/>
          </p:nvPr>
        </p:nvSpPr>
        <p:spPr>
          <a:xfrm>
            <a:off x="492958" y="2214084"/>
            <a:ext cx="8034507" cy="4047085"/>
          </a:xfrm>
        </p:spPr>
        <p:txBody>
          <a:bodyPr>
            <a:normAutofit/>
          </a:bodyPr>
          <a:lstStyle/>
          <a:p>
            <a:pPr marL="0" indent="0" algn="just" defTabSz="914400">
              <a:lnSpc>
                <a:spcPct val="90000"/>
              </a:lnSpc>
              <a:spcBef>
                <a:spcPts val="1000"/>
              </a:spcBef>
              <a:buNone/>
              <a:defRPr/>
            </a:pPr>
            <a:r>
              <a:rPr lang="es-ES" sz="2000" dirty="0">
                <a:solidFill>
                  <a:prstClr val="black"/>
                </a:solidFill>
              </a:rPr>
              <a:t>Las pérdidas tributarias de ejercicios tendrán el siguiente tratamiento:</a:t>
            </a:r>
          </a:p>
          <a:p>
            <a:pPr algn="just" defTabSz="914400">
              <a:lnSpc>
                <a:spcPct val="90000"/>
              </a:lnSpc>
              <a:spcBef>
                <a:spcPts val="1000"/>
              </a:spcBef>
              <a:defRPr/>
            </a:pPr>
            <a:r>
              <a:rPr lang="es-ES" sz="2000" dirty="0">
                <a:solidFill>
                  <a:prstClr val="black"/>
                </a:solidFill>
              </a:rPr>
              <a:t>En primer lugar, podrán ser deducidas como gasto del ejercicio (reajustadas por IPC), para efectos de determinación de la RLI.</a:t>
            </a:r>
          </a:p>
          <a:p>
            <a:pPr algn="just" defTabSz="914400">
              <a:lnSpc>
                <a:spcPct val="90000"/>
              </a:lnSpc>
              <a:spcBef>
                <a:spcPts val="1000"/>
              </a:spcBef>
              <a:defRPr/>
            </a:pPr>
            <a:r>
              <a:rPr lang="es-ES" sz="2000" dirty="0">
                <a:solidFill>
                  <a:prstClr val="black"/>
                </a:solidFill>
              </a:rPr>
              <a:t>En segundo lugar, en el caso de quedar un saldo de pérdida, deberá compensarse con ingresos de terceros percibidos en el ejercicio por concepto de participaciones, retiros o dividendos.</a:t>
            </a:r>
          </a:p>
          <a:p>
            <a:pPr algn="just" defTabSz="914400">
              <a:lnSpc>
                <a:spcPct val="90000"/>
              </a:lnSpc>
              <a:spcBef>
                <a:spcPts val="1000"/>
              </a:spcBef>
              <a:defRPr/>
            </a:pPr>
            <a:r>
              <a:rPr lang="es-ES" sz="2000" dirty="0">
                <a:solidFill>
                  <a:prstClr val="black"/>
                </a:solidFill>
              </a:rPr>
              <a:t>Y finalmente de quedar un saldo de pérdida luego de las imputaciones, en el próximo ejercicio se considerará aplicando a la determinación de pérdida del ejercicio siguiente lo señalado precedentemente, hasta su total utilización o consumo.</a:t>
            </a:r>
          </a:p>
        </p:txBody>
      </p:sp>
    </p:spTree>
    <p:extLst>
      <p:ext uri="{BB962C8B-B14F-4D97-AF65-F5344CB8AC3E}">
        <p14:creationId xmlns:p14="http://schemas.microsoft.com/office/powerpoint/2010/main" val="2954819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95412" y="1180916"/>
            <a:ext cx="8229600" cy="1033168"/>
          </a:xfrm>
        </p:spPr>
        <p:txBody>
          <a:bodyPr>
            <a:normAutofit/>
          </a:bodyPr>
          <a:lstStyle/>
          <a:p>
            <a:r>
              <a:rPr lang="es-MX" sz="2800" u="sng" dirty="0"/>
              <a:t>¿Qué es el PPUA?</a:t>
            </a:r>
          </a:p>
        </p:txBody>
      </p:sp>
      <p:sp>
        <p:nvSpPr>
          <p:cNvPr id="3" name="Marcador de contenido 2"/>
          <p:cNvSpPr>
            <a:spLocks noGrp="1"/>
          </p:cNvSpPr>
          <p:nvPr>
            <p:ph idx="1"/>
          </p:nvPr>
        </p:nvSpPr>
        <p:spPr>
          <a:xfrm>
            <a:off x="492958" y="2214084"/>
            <a:ext cx="8034507" cy="4047085"/>
          </a:xfrm>
        </p:spPr>
        <p:txBody>
          <a:bodyPr>
            <a:normAutofit/>
          </a:bodyPr>
          <a:lstStyle/>
          <a:p>
            <a:pPr algn="just" defTabSz="914400">
              <a:lnSpc>
                <a:spcPct val="90000"/>
              </a:lnSpc>
              <a:spcBef>
                <a:spcPts val="1000"/>
              </a:spcBef>
              <a:defRPr/>
            </a:pPr>
            <a:r>
              <a:rPr lang="es-ES" sz="2000" dirty="0">
                <a:solidFill>
                  <a:prstClr val="black"/>
                </a:solidFill>
              </a:rPr>
              <a:t>El Pago Provisional por Utilidades Absorbidas (“PPUA”) corresponde a un derecho o cuenta por cobrar al Fisco que tienen los contribuyentes de primera categoría del régimen 14 A) y 14 D) N°3, a raíz de la recuperación como crédito por Impuesto de Primera Categoría (IDPC) que legítimamente conforme a la normativa vigente le corresponde impetrar porque el contribuyente determinó una pérdida tributaria al 31 de diciembre; mientras que, por otro lado, también percibió durante dicho ejercicio utilidades tributables de terceros, afectas a impuestos finales (IF), las cuales en la empresa fuente (origen) pagaron el citado tributo de primera categoría.</a:t>
            </a:r>
          </a:p>
        </p:txBody>
      </p:sp>
      <p:pic>
        <p:nvPicPr>
          <p:cNvPr id="4" name="Imagen 3">
            <a:extLst>
              <a:ext uri="{FF2B5EF4-FFF2-40B4-BE49-F238E27FC236}">
                <a16:creationId xmlns:a16="http://schemas.microsoft.com/office/drawing/2014/main" id="{AF6F59E7-F676-41C3-9241-90D825BB1BF1}"/>
              </a:ext>
            </a:extLst>
          </p:cNvPr>
          <p:cNvPicPr>
            <a:picLocks noChangeAspect="1"/>
          </p:cNvPicPr>
          <p:nvPr/>
        </p:nvPicPr>
        <p:blipFill>
          <a:blip r:embed="rId3"/>
          <a:stretch>
            <a:fillRect/>
          </a:stretch>
        </p:blipFill>
        <p:spPr>
          <a:xfrm>
            <a:off x="4021308" y="5056162"/>
            <a:ext cx="1382737" cy="1382737"/>
          </a:xfrm>
          <a:prstGeom prst="rect">
            <a:avLst/>
          </a:prstGeom>
        </p:spPr>
      </p:pic>
    </p:spTree>
    <p:extLst>
      <p:ext uri="{BB962C8B-B14F-4D97-AF65-F5344CB8AC3E}">
        <p14:creationId xmlns:p14="http://schemas.microsoft.com/office/powerpoint/2010/main" val="4165349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95412" y="1180916"/>
            <a:ext cx="8229600" cy="1033168"/>
          </a:xfrm>
        </p:spPr>
        <p:txBody>
          <a:bodyPr>
            <a:normAutofit/>
          </a:bodyPr>
          <a:lstStyle/>
          <a:p>
            <a:r>
              <a:rPr lang="es-MX" sz="2800" u="sng" dirty="0"/>
              <a:t>¿Cómo se solicita la devolución del PPUA?</a:t>
            </a:r>
          </a:p>
        </p:txBody>
      </p:sp>
      <p:sp>
        <p:nvSpPr>
          <p:cNvPr id="3" name="Marcador de contenido 2"/>
          <p:cNvSpPr>
            <a:spLocks noGrp="1"/>
          </p:cNvSpPr>
          <p:nvPr>
            <p:ph idx="1"/>
          </p:nvPr>
        </p:nvSpPr>
        <p:spPr>
          <a:xfrm>
            <a:off x="492958" y="2214084"/>
            <a:ext cx="8034507" cy="4047085"/>
          </a:xfrm>
        </p:spPr>
        <p:txBody>
          <a:bodyPr>
            <a:normAutofit/>
          </a:bodyPr>
          <a:lstStyle/>
          <a:p>
            <a:pPr algn="just" defTabSz="914400">
              <a:lnSpc>
                <a:spcPct val="90000"/>
              </a:lnSpc>
              <a:spcBef>
                <a:spcPts val="1000"/>
              </a:spcBef>
              <a:defRPr/>
            </a:pPr>
            <a:r>
              <a:rPr lang="es-ES" sz="2000" dirty="0">
                <a:solidFill>
                  <a:prstClr val="black"/>
                </a:solidFill>
              </a:rPr>
              <a:t>El contribuyente deberá realizar esta solicitud de devolución a través de su declaración anual de impuesto a la renta (Formulario 22); pudiendo ser objeto de revisión o validación por parte del SII en los 12 meses siguientes de cursada la solicitud, en los términos que establece el art. 97 de la LIR, por lo tantos se deben evaluar si cuenta con todos los antecedentes de respaldo para acreditar la pérdida tributaria ya que implica una fiscalización exhaustiva de parte de SII.</a:t>
            </a:r>
          </a:p>
        </p:txBody>
      </p:sp>
      <p:pic>
        <p:nvPicPr>
          <p:cNvPr id="4" name="Imagen 3">
            <a:extLst>
              <a:ext uri="{FF2B5EF4-FFF2-40B4-BE49-F238E27FC236}">
                <a16:creationId xmlns:a16="http://schemas.microsoft.com/office/drawing/2014/main" id="{AF6F59E7-F676-41C3-9241-90D825BB1BF1}"/>
              </a:ext>
            </a:extLst>
          </p:cNvPr>
          <p:cNvPicPr>
            <a:picLocks noChangeAspect="1"/>
          </p:cNvPicPr>
          <p:nvPr/>
        </p:nvPicPr>
        <p:blipFill>
          <a:blip r:embed="rId3"/>
          <a:stretch>
            <a:fillRect/>
          </a:stretch>
        </p:blipFill>
        <p:spPr>
          <a:xfrm>
            <a:off x="3838428" y="4676334"/>
            <a:ext cx="1382737" cy="1382737"/>
          </a:xfrm>
          <a:prstGeom prst="rect">
            <a:avLst/>
          </a:prstGeom>
        </p:spPr>
      </p:pic>
    </p:spTree>
    <p:extLst>
      <p:ext uri="{BB962C8B-B14F-4D97-AF65-F5344CB8AC3E}">
        <p14:creationId xmlns:p14="http://schemas.microsoft.com/office/powerpoint/2010/main" val="3576436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95412" y="1180916"/>
            <a:ext cx="8229600" cy="1033168"/>
          </a:xfrm>
        </p:spPr>
        <p:txBody>
          <a:bodyPr>
            <a:normAutofit/>
          </a:bodyPr>
          <a:lstStyle/>
          <a:p>
            <a:r>
              <a:rPr lang="es-MX" sz="2800" u="sng" dirty="0"/>
              <a:t>Modificación al PPUA</a:t>
            </a:r>
          </a:p>
        </p:txBody>
      </p:sp>
      <p:sp>
        <p:nvSpPr>
          <p:cNvPr id="3" name="Marcador de contenido 2"/>
          <p:cNvSpPr>
            <a:spLocks noGrp="1"/>
          </p:cNvSpPr>
          <p:nvPr>
            <p:ph idx="1"/>
          </p:nvPr>
        </p:nvSpPr>
        <p:spPr>
          <a:xfrm>
            <a:off x="492958" y="2214084"/>
            <a:ext cx="8034507" cy="4047085"/>
          </a:xfrm>
        </p:spPr>
        <p:txBody>
          <a:bodyPr>
            <a:normAutofit/>
          </a:bodyPr>
          <a:lstStyle/>
          <a:p>
            <a:pPr algn="just" defTabSz="914400">
              <a:lnSpc>
                <a:spcPct val="90000"/>
              </a:lnSpc>
              <a:spcBef>
                <a:spcPts val="1000"/>
              </a:spcBef>
              <a:defRPr/>
            </a:pPr>
            <a:r>
              <a:rPr lang="es-ES" sz="2000" dirty="0">
                <a:solidFill>
                  <a:prstClr val="black"/>
                </a:solidFill>
              </a:rPr>
              <a:t>En el Diario Oficial de 24 de febrero de 2020 se publicó la Ley N° 21.210 que eliminó los párrafos cuarto y quinto del N° 3 del inciso cuarto del artículo 31 de la Ley sobre Impuestos a la Renta (LIR), sobre imputación de pérdidas a las rentas o cantidades que perciban a título de retiros o dividendos afectos a impuestos finales. </a:t>
            </a:r>
            <a:r>
              <a:rPr lang="es-ES" sz="2000" b="1" dirty="0">
                <a:solidFill>
                  <a:prstClr val="black"/>
                </a:solidFill>
              </a:rPr>
              <a:t>Esta modificación elimina el derecho a PPUA a partir del 1 de enero de 2024.</a:t>
            </a:r>
          </a:p>
        </p:txBody>
      </p:sp>
      <p:pic>
        <p:nvPicPr>
          <p:cNvPr id="5" name="Imagen 4"/>
          <p:cNvPicPr>
            <a:picLocks noChangeAspect="1"/>
          </p:cNvPicPr>
          <p:nvPr/>
        </p:nvPicPr>
        <p:blipFill>
          <a:blip r:embed="rId3"/>
          <a:stretch>
            <a:fillRect/>
          </a:stretch>
        </p:blipFill>
        <p:spPr>
          <a:xfrm>
            <a:off x="3286541" y="4237626"/>
            <a:ext cx="2447339" cy="1837651"/>
          </a:xfrm>
          <a:prstGeom prst="rect">
            <a:avLst/>
          </a:prstGeom>
        </p:spPr>
      </p:pic>
    </p:spTree>
    <p:extLst>
      <p:ext uri="{BB962C8B-B14F-4D97-AF65-F5344CB8AC3E}">
        <p14:creationId xmlns:p14="http://schemas.microsoft.com/office/powerpoint/2010/main" val="967412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95412" y="998036"/>
            <a:ext cx="8229600" cy="1033168"/>
          </a:xfrm>
        </p:spPr>
        <p:txBody>
          <a:bodyPr>
            <a:normAutofit/>
          </a:bodyPr>
          <a:lstStyle/>
          <a:p>
            <a:r>
              <a:rPr lang="es-MX" sz="2800" u="sng" dirty="0"/>
              <a:t>Modificación al PPUA</a:t>
            </a:r>
          </a:p>
        </p:txBody>
      </p:sp>
      <p:sp>
        <p:nvSpPr>
          <p:cNvPr id="3" name="Marcador de contenido 2"/>
          <p:cNvSpPr>
            <a:spLocks noGrp="1"/>
          </p:cNvSpPr>
          <p:nvPr>
            <p:ph idx="1"/>
          </p:nvPr>
        </p:nvSpPr>
        <p:spPr>
          <a:xfrm>
            <a:off x="346469" y="1918662"/>
            <a:ext cx="8327485" cy="4510273"/>
          </a:xfrm>
        </p:spPr>
        <p:txBody>
          <a:bodyPr>
            <a:normAutofit lnSpcReduction="10000"/>
          </a:bodyPr>
          <a:lstStyle/>
          <a:p>
            <a:pPr marL="0" indent="0" algn="just" defTabSz="914400">
              <a:lnSpc>
                <a:spcPct val="90000"/>
              </a:lnSpc>
              <a:spcBef>
                <a:spcPts val="1000"/>
              </a:spcBef>
              <a:buNone/>
              <a:defRPr/>
            </a:pPr>
            <a:r>
              <a:rPr lang="es-ES" sz="2000" dirty="0">
                <a:solidFill>
                  <a:prstClr val="black"/>
                </a:solidFill>
              </a:rPr>
              <a:t>La eliminación es gradual y se establecen límites a la imputación de las pérdidas, para el periodo comprendido entre los años comerciales 2020 y 2023 (AT 2021-2024) conforme los siguientes porcentajes:</a:t>
            </a:r>
          </a:p>
          <a:p>
            <a:pPr algn="just" defTabSz="914400">
              <a:lnSpc>
                <a:spcPct val="90000"/>
              </a:lnSpc>
              <a:spcBef>
                <a:spcPts val="1000"/>
              </a:spcBef>
              <a:defRPr/>
            </a:pPr>
            <a:r>
              <a:rPr lang="es-ES" sz="2000" dirty="0">
                <a:solidFill>
                  <a:prstClr val="black"/>
                </a:solidFill>
              </a:rPr>
              <a:t>Año comercial 2020, 90% de la cantidad menor entre: Pérdida tributaria del ejercicio y la suma anual de los retiros o dividendos afectos a impuestos finales, percibidos en el ejercicio.</a:t>
            </a:r>
          </a:p>
          <a:p>
            <a:pPr algn="just" defTabSz="914400">
              <a:lnSpc>
                <a:spcPct val="90000"/>
              </a:lnSpc>
              <a:spcBef>
                <a:spcPts val="1000"/>
              </a:spcBef>
              <a:defRPr/>
            </a:pPr>
            <a:r>
              <a:rPr lang="es-ES" sz="2000" dirty="0">
                <a:solidFill>
                  <a:prstClr val="black"/>
                </a:solidFill>
              </a:rPr>
              <a:t>Año comercial 2021, 80% de la cantidad menor entre: Pérdida tributaria del ejercicio y la suma anual de los retiros o dividendos afectos a impuestos finales, percibidos en el ejercicio.</a:t>
            </a:r>
          </a:p>
          <a:p>
            <a:pPr algn="just" defTabSz="914400">
              <a:lnSpc>
                <a:spcPct val="90000"/>
              </a:lnSpc>
              <a:spcBef>
                <a:spcPts val="1000"/>
              </a:spcBef>
              <a:defRPr/>
            </a:pPr>
            <a:r>
              <a:rPr lang="es-ES" sz="2000" b="1" dirty="0">
                <a:solidFill>
                  <a:prstClr val="black"/>
                </a:solidFill>
              </a:rPr>
              <a:t>Año comercial 2022, 70% de la cantidad menor entre: Pérdida tributaria del ejercicio y la suma anual de los retiros o dividendos afectos a impuestos finales, percibidos en el ejercicio.</a:t>
            </a:r>
          </a:p>
          <a:p>
            <a:pPr algn="just" defTabSz="914400">
              <a:lnSpc>
                <a:spcPct val="90000"/>
              </a:lnSpc>
              <a:spcBef>
                <a:spcPts val="1000"/>
              </a:spcBef>
              <a:defRPr/>
            </a:pPr>
            <a:r>
              <a:rPr lang="es-ES" sz="2000" dirty="0">
                <a:solidFill>
                  <a:prstClr val="black"/>
                </a:solidFill>
              </a:rPr>
              <a:t>Año comercial 2023, 50% de la cantidad menor entre: Pérdida tributaria del ejercicio y la suma anual de los retiros o dividendos afectos a impuestos finales, percibidos en el ejercicio.</a:t>
            </a:r>
          </a:p>
          <a:p>
            <a:pPr algn="just" defTabSz="914400">
              <a:lnSpc>
                <a:spcPct val="90000"/>
              </a:lnSpc>
              <a:spcBef>
                <a:spcPts val="1000"/>
              </a:spcBef>
              <a:defRPr/>
            </a:pPr>
            <a:endParaRPr lang="es-ES" sz="2000" b="1" dirty="0">
              <a:solidFill>
                <a:prstClr val="black"/>
              </a:solidFill>
            </a:endParaRPr>
          </a:p>
        </p:txBody>
      </p:sp>
    </p:spTree>
    <p:extLst>
      <p:ext uri="{BB962C8B-B14F-4D97-AF65-F5344CB8AC3E}">
        <p14:creationId xmlns:p14="http://schemas.microsoft.com/office/powerpoint/2010/main" val="3667492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95412" y="998036"/>
            <a:ext cx="8229600" cy="1033168"/>
          </a:xfrm>
        </p:spPr>
        <p:txBody>
          <a:bodyPr>
            <a:normAutofit/>
          </a:bodyPr>
          <a:lstStyle/>
          <a:p>
            <a:r>
              <a:rPr lang="es-MX" sz="2800" u="sng" dirty="0"/>
              <a:t>Claves del PPUA</a:t>
            </a:r>
          </a:p>
        </p:txBody>
      </p:sp>
      <p:sp>
        <p:nvSpPr>
          <p:cNvPr id="3" name="Marcador de contenido 2"/>
          <p:cNvSpPr>
            <a:spLocks noGrp="1"/>
          </p:cNvSpPr>
          <p:nvPr>
            <p:ph idx="1"/>
          </p:nvPr>
        </p:nvSpPr>
        <p:spPr>
          <a:xfrm>
            <a:off x="346469" y="2031204"/>
            <a:ext cx="8327485" cy="4510273"/>
          </a:xfrm>
        </p:spPr>
        <p:txBody>
          <a:bodyPr>
            <a:normAutofit/>
          </a:bodyPr>
          <a:lstStyle/>
          <a:p>
            <a:pPr algn="just" defTabSz="914400">
              <a:lnSpc>
                <a:spcPct val="90000"/>
              </a:lnSpc>
              <a:spcBef>
                <a:spcPts val="1000"/>
              </a:spcBef>
              <a:defRPr/>
            </a:pPr>
            <a:r>
              <a:rPr lang="es-ES" sz="2000" dirty="0">
                <a:solidFill>
                  <a:prstClr val="black"/>
                </a:solidFill>
              </a:rPr>
              <a:t>Que la empresa cuente con pérdida tributaria</a:t>
            </a:r>
          </a:p>
          <a:p>
            <a:pPr algn="just" defTabSz="914400">
              <a:lnSpc>
                <a:spcPct val="90000"/>
              </a:lnSpc>
              <a:spcBef>
                <a:spcPts val="1000"/>
              </a:spcBef>
              <a:defRPr/>
            </a:pPr>
            <a:r>
              <a:rPr lang="es-ES" sz="2000" dirty="0">
                <a:solidFill>
                  <a:prstClr val="black"/>
                </a:solidFill>
              </a:rPr>
              <a:t>Que la empresa haya recibido dividendos afectos a impuestos finales en el ejercicio</a:t>
            </a:r>
          </a:p>
          <a:p>
            <a:pPr algn="just" defTabSz="914400">
              <a:lnSpc>
                <a:spcPct val="90000"/>
              </a:lnSpc>
              <a:spcBef>
                <a:spcPts val="1000"/>
              </a:spcBef>
              <a:defRPr/>
            </a:pPr>
            <a:r>
              <a:rPr lang="es-ES" sz="2000" dirty="0">
                <a:solidFill>
                  <a:prstClr val="black"/>
                </a:solidFill>
              </a:rPr>
              <a:t>Calificación tributaria de los créditos asociados a los dividendos percibidos</a:t>
            </a:r>
          </a:p>
        </p:txBody>
      </p:sp>
      <p:pic>
        <p:nvPicPr>
          <p:cNvPr id="4" name="Imagen 3"/>
          <p:cNvPicPr>
            <a:picLocks noChangeAspect="1"/>
          </p:cNvPicPr>
          <p:nvPr/>
        </p:nvPicPr>
        <p:blipFill>
          <a:blip r:embed="rId3"/>
          <a:stretch>
            <a:fillRect/>
          </a:stretch>
        </p:blipFill>
        <p:spPr>
          <a:xfrm>
            <a:off x="3785675" y="4217185"/>
            <a:ext cx="1756996" cy="1847309"/>
          </a:xfrm>
          <a:prstGeom prst="rect">
            <a:avLst/>
          </a:prstGeom>
        </p:spPr>
      </p:pic>
    </p:spTree>
    <p:extLst>
      <p:ext uri="{BB962C8B-B14F-4D97-AF65-F5344CB8AC3E}">
        <p14:creationId xmlns:p14="http://schemas.microsoft.com/office/powerpoint/2010/main" val="3744320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386348" y="2285095"/>
            <a:ext cx="6965031" cy="1102691"/>
          </a:xfrm>
        </p:spPr>
        <p:txBody>
          <a:bodyPr>
            <a:normAutofit fontScale="90000"/>
          </a:bodyPr>
          <a:lstStyle/>
          <a:p>
            <a:pPr algn="r"/>
            <a:r>
              <a:rPr lang="es-MX" sz="4800" dirty="0">
                <a:solidFill>
                  <a:schemeClr val="bg1"/>
                </a:solidFill>
                <a:latin typeface="Arial"/>
                <a:cs typeface="Arial"/>
              </a:rPr>
              <a:t>Pérdidas tributarias y PPUA</a:t>
            </a:r>
            <a:endParaRPr lang="es-ES" sz="4800" dirty="0">
              <a:solidFill>
                <a:schemeClr val="bg1"/>
              </a:solidFill>
              <a:latin typeface="Arial"/>
              <a:cs typeface="Arial"/>
            </a:endParaRPr>
          </a:p>
        </p:txBody>
      </p:sp>
      <p:sp>
        <p:nvSpPr>
          <p:cNvPr id="5" name="CuadroTexto 4"/>
          <p:cNvSpPr txBox="1"/>
          <p:nvPr/>
        </p:nvSpPr>
        <p:spPr>
          <a:xfrm>
            <a:off x="4149016" y="3990456"/>
            <a:ext cx="4177470" cy="338554"/>
          </a:xfrm>
          <a:prstGeom prst="rect">
            <a:avLst/>
          </a:prstGeom>
          <a:noFill/>
        </p:spPr>
        <p:txBody>
          <a:bodyPr wrap="square" rtlCol="0">
            <a:spAutoFit/>
          </a:bodyPr>
          <a:lstStyle/>
          <a:p>
            <a:pPr algn="r"/>
            <a:r>
              <a:rPr lang="es-ES" sz="1600" b="1" dirty="0">
                <a:solidFill>
                  <a:srgbClr val="FFFFFF"/>
                </a:solidFill>
                <a:latin typeface="Arial"/>
                <a:cs typeface="Arial"/>
              </a:rPr>
              <a:t>Profesor: </a:t>
            </a:r>
            <a:r>
              <a:rPr lang="es-CL" sz="1600" b="1" dirty="0">
                <a:solidFill>
                  <a:srgbClr val="FFFFFF"/>
                </a:solidFill>
                <a:latin typeface="Arial" panose="020B0604020202020204" pitchFamily="34" charset="0"/>
                <a:cs typeface="Arial" panose="020B0604020202020204" pitchFamily="34" charset="0"/>
              </a:rPr>
              <a:t>Felipe Ignacio Pérez Inzunza</a:t>
            </a:r>
            <a:endParaRPr lang="es-ES" sz="1600" b="1" dirty="0">
              <a:solidFill>
                <a:srgbClr val="FFFFFF"/>
              </a:solidFill>
              <a:latin typeface="Arial"/>
              <a:cs typeface="Arial"/>
            </a:endParaRPr>
          </a:p>
        </p:txBody>
      </p:sp>
    </p:spTree>
    <p:extLst>
      <p:ext uri="{BB962C8B-B14F-4D97-AF65-F5344CB8AC3E}">
        <p14:creationId xmlns:p14="http://schemas.microsoft.com/office/powerpoint/2010/main" val="2225874777"/>
      </p:ext>
    </p:extLst>
  </p:cSld>
  <p:clrMapOvr>
    <a:masterClrMapping/>
  </p:clrMapOvr>
</p:sld>
</file>

<file path=ppt/theme/theme1.xml><?xml version="1.0" encoding="utf-8"?>
<a:theme xmlns:a="http://schemas.openxmlformats.org/drawingml/2006/main" name="Presentación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Presentación1.thmx</Template>
  <TotalTime>1698</TotalTime>
  <Words>648</Words>
  <Application>Microsoft Office PowerPoint</Application>
  <PresentationFormat>Presentación en pantalla (4:3)</PresentationFormat>
  <Paragraphs>25</Paragraphs>
  <Slides>8</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8</vt:i4>
      </vt:variant>
    </vt:vector>
  </HeadingPairs>
  <TitlesOfParts>
    <vt:vector size="11" baseType="lpstr">
      <vt:lpstr>Arial</vt:lpstr>
      <vt:lpstr>Calibri</vt:lpstr>
      <vt:lpstr>Presentación1</vt:lpstr>
      <vt:lpstr>Pérdidas tributarias y PPUA</vt:lpstr>
      <vt:lpstr>Tratamiento tributario de la pérdida tributaria</vt:lpstr>
      <vt:lpstr>¿Qué es el PPUA?</vt:lpstr>
      <vt:lpstr>¿Cómo se solicita la devolución del PPUA?</vt:lpstr>
      <vt:lpstr>Modificación al PPUA</vt:lpstr>
      <vt:lpstr>Modificación al PPUA</vt:lpstr>
      <vt:lpstr>Claves del PPUA</vt:lpstr>
      <vt:lpstr>Pérdidas tributarias y PPUA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maria ignacia rojas yañez</dc:creator>
  <cp:lastModifiedBy>Felipe Pérez</cp:lastModifiedBy>
  <cp:revision>45</cp:revision>
  <dcterms:created xsi:type="dcterms:W3CDTF">2022-05-17T22:54:20Z</dcterms:created>
  <dcterms:modified xsi:type="dcterms:W3CDTF">2023-01-18T22:33:52Z</dcterms:modified>
</cp:coreProperties>
</file>