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88" r:id="rId13"/>
    <p:sldId id="269" r:id="rId14"/>
    <p:sldId id="270" r:id="rId15"/>
    <p:sldId id="271" r:id="rId16"/>
    <p:sldId id="272" r:id="rId17"/>
    <p:sldId id="274" r:id="rId18"/>
    <p:sldId id="289" r:id="rId19"/>
    <p:sldId id="287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4660"/>
  </p:normalViewPr>
  <p:slideViewPr>
    <p:cSldViewPr snapToGrid="0">
      <p:cViewPr varScale="1">
        <p:scale>
          <a:sx n="79" d="100"/>
          <a:sy n="79" d="100"/>
        </p:scale>
        <p:origin x="7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98237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89994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140630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77653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576305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49904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829929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426970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98611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26888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15593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01179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53811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6610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30486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06226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40990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F6B77A75-DD63-4883-8DE5-291AD83678C6}" type="datetimeFigureOut">
              <a:rPr lang="es-CL" smtClean="0"/>
              <a:t>19-07-2023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s-CL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71EE7AA8-510B-49A8-94E8-4EB02B7E662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96096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CBB59C-26EF-5298-777C-F036B87F1B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85821" y="3131259"/>
            <a:ext cx="3161016" cy="722122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CL" sz="3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Régimen de Renta Presunta</a:t>
            </a:r>
            <a:endParaRPr lang="es-CL" sz="3200" b="1" dirty="0"/>
          </a:p>
        </p:txBody>
      </p:sp>
      <p:grpSp>
        <p:nvGrpSpPr>
          <p:cNvPr id="7" name="Group 9">
            <a:extLst>
              <a:ext uri="{FF2B5EF4-FFF2-40B4-BE49-F238E27FC236}">
                <a16:creationId xmlns:a16="http://schemas.microsoft.com/office/drawing/2014/main" id="{C8F821F4-B6DB-4EC4-B2F4-CCC64AB812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23332" y="396837"/>
            <a:ext cx="7906665" cy="6058999"/>
            <a:chOff x="423332" y="396837"/>
            <a:chExt cx="7906665" cy="605899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CEDE48F-DE7D-4871-954D-309A0EE9D1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flipH="1">
              <a:off x="423332" y="402165"/>
              <a:ext cx="678513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04FD96D5-FEA2-404A-8FA3-02AC9B97A5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5400000" flipH="1">
              <a:off x="4616676" y="2801722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9C7ED580-F03F-4187-BEDE-78B5298689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5677511" flipH="1">
              <a:off x="6459831" y="1826079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s-CL"/>
            </a:p>
          </p:txBody>
        </p:sp>
      </p:grpSp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7364D5CD-7B5C-AF41-8187-AD8E9B9068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-1"/>
          <a:stretch/>
        </p:blipFill>
        <p:spPr>
          <a:xfrm>
            <a:off x="1109763" y="1963388"/>
            <a:ext cx="3057864" cy="3057864"/>
          </a:xfrm>
          <a:prstGeom prst="rect">
            <a:avLst/>
          </a:prstGeom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D987E495-07D7-1238-F1BF-E78532552C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7" r="13025" b="-1"/>
          <a:stretch/>
        </p:blipFill>
        <p:spPr>
          <a:xfrm>
            <a:off x="4167627" y="1503492"/>
            <a:ext cx="3636394" cy="3851015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DF9CFF87-122C-F6F9-7C94-E73BCBD62D34}"/>
              </a:ext>
            </a:extLst>
          </p:cNvPr>
          <p:cNvSpPr txBox="1">
            <a:spLocks/>
          </p:cNvSpPr>
          <p:nvPr/>
        </p:nvSpPr>
        <p:spPr bwMode="gray">
          <a:xfrm>
            <a:off x="8387300" y="4660191"/>
            <a:ext cx="3161016" cy="72212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90000"/>
              </a:lnSpc>
            </a:pPr>
            <a:r>
              <a:rPr lang="es-CL" sz="18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Profesor: Felipe Pérez Inzunza</a:t>
            </a:r>
            <a:endParaRPr lang="es-CL" sz="1800" b="1" dirty="0"/>
          </a:p>
        </p:txBody>
      </p:sp>
    </p:spTree>
    <p:extLst>
      <p:ext uri="{BB962C8B-B14F-4D97-AF65-F5344CB8AC3E}">
        <p14:creationId xmlns:p14="http://schemas.microsoft.com/office/powerpoint/2010/main" val="15903700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3416D-F05B-6E2D-1723-785D9759D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7839027" cy="706964"/>
          </a:xfrm>
        </p:spPr>
        <p:txBody>
          <a:bodyPr/>
          <a:lstStyle/>
          <a:p>
            <a:r>
              <a:rPr lang="es-MX" dirty="0"/>
              <a:t>Límite de ventas o ingresos anuales afectos al IDPC</a:t>
            </a: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70EF81-912D-FD5E-B69B-519967171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6698" y="2554862"/>
            <a:ext cx="9241311" cy="35638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dirty="0"/>
              <a:t>Para el cómputo de este límite, se deberá considerar la totalidad de los ingresos (provengan del régimen de renta presunta o efectiva), incluyendo -total o parcialmente- los ingresos de entidades relacionadas. En este cómputo se excluyen las enajenaciones ocasionales de bienes muebles o inmuebles del activo fijo.</a:t>
            </a:r>
          </a:p>
        </p:txBody>
      </p:sp>
      <p:pic>
        <p:nvPicPr>
          <p:cNvPr id="5" name="Imagen 4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EE6A907F-9F33-CA41-C7C7-1AA4E0F4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070" y="1032273"/>
            <a:ext cx="1295772" cy="45428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352769C-E009-8BA5-066F-35DC164DEF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6537" y="4336780"/>
            <a:ext cx="4098925" cy="212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790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3416D-F05B-6E2D-1723-785D9759D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7839027" cy="706964"/>
          </a:xfrm>
        </p:spPr>
        <p:txBody>
          <a:bodyPr/>
          <a:lstStyle/>
          <a:p>
            <a:r>
              <a:rPr lang="es-MX" dirty="0"/>
              <a:t>Límite de ventas o ingresos anuales afectos al IDPC</a:t>
            </a: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70EF81-912D-FD5E-B69B-519967171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855" y="2603500"/>
            <a:ext cx="8998119" cy="32808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dirty="0"/>
              <a:t>Si al efectuar el cálculo del límite de ingresos, el resultado excede el límite, tanto el contribuyente como las personas, empresas, comunidades, cooperativas y sociedades con las que esté relacionado, deberán determinar su renta efectiva conforme a contabilidad completa o simplificada, de acuerdo al régimen general de tributación (art. 14 A de la LIR) o al régimen Pro-Pyme (art. 14 D), en caso de cumplir los requisitos para ello.</a:t>
            </a:r>
          </a:p>
        </p:txBody>
      </p:sp>
      <p:pic>
        <p:nvPicPr>
          <p:cNvPr id="5" name="Imagen 4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EE6A907F-9F33-CA41-C7C7-1AA4E0F4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070" y="1032273"/>
            <a:ext cx="1295772" cy="45428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6EDCCBC-CE78-A728-2624-9AABB11CA1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7150" y="4790824"/>
            <a:ext cx="1717699" cy="171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233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3416D-F05B-6E2D-1723-785D9759D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204" y="620186"/>
            <a:ext cx="9494229" cy="706964"/>
          </a:xfrm>
        </p:spPr>
        <p:txBody>
          <a:bodyPr/>
          <a:lstStyle/>
          <a:p>
            <a:br>
              <a:rPr lang="es-MX" dirty="0"/>
            </a:br>
            <a:r>
              <a:rPr lang="es-MX" dirty="0"/>
              <a:t>¿Cómo se suman los ingresos de relacionadas para el cálculo del Limite?</a:t>
            </a: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70EF81-912D-FD5E-B69B-519967171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855" y="2603500"/>
            <a:ext cx="8998119" cy="3280832"/>
          </a:xfrm>
        </p:spPr>
        <p:txBody>
          <a:bodyPr>
            <a:normAutofit/>
          </a:bodyPr>
          <a:lstStyle/>
          <a:p>
            <a:pPr algn="just"/>
            <a:r>
              <a:rPr lang="es-MX" dirty="0"/>
              <a:t>Hasta el 10% de participación: 0</a:t>
            </a:r>
          </a:p>
          <a:p>
            <a:pPr algn="just"/>
            <a:r>
              <a:rPr lang="es-MX" dirty="0"/>
              <a:t>Controlador directo o indirecto (más del 50%) o que posean un controlador común: 100%</a:t>
            </a:r>
          </a:p>
          <a:p>
            <a:pPr algn="just"/>
            <a:r>
              <a:rPr lang="es-MX" dirty="0"/>
              <a:t>A través de una persona, directa o indirectamente, de más del 10% y hasta el 50% (no es controlador): Se suman en proporción en el capital o las utilidades, ingresos o derecho a voto.</a:t>
            </a:r>
          </a:p>
        </p:txBody>
      </p:sp>
      <p:pic>
        <p:nvPicPr>
          <p:cNvPr id="5" name="Imagen 4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EE6A907F-9F33-CA41-C7C7-1AA4E0F4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070" y="1032273"/>
            <a:ext cx="1295772" cy="45428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6EDCCBC-CE78-A728-2624-9AABB11CA1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7150" y="4790824"/>
            <a:ext cx="1717699" cy="171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980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3416D-F05B-6E2D-1723-785D9759D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0043" y="1133080"/>
            <a:ext cx="7839027" cy="706964"/>
          </a:xfrm>
        </p:spPr>
        <p:txBody>
          <a:bodyPr/>
          <a:lstStyle/>
          <a:p>
            <a:r>
              <a:rPr lang="es-MX" dirty="0"/>
              <a:t>¿Cuándo se ejerce la opción de acogerse a renta presunta?</a:t>
            </a:r>
            <a:br>
              <a:rPr lang="es-MX" dirty="0"/>
            </a:b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70EF81-912D-FD5E-B69B-519967171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4597" y="2603499"/>
            <a:ext cx="9406680" cy="382648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s-MX" dirty="0"/>
              <a:t>El contribuyente debe dar aviso al SII entre el 1º de enero y el 30 de abril del año en que se incorpora al régimen de renta presunta; o bien, al momento del inicio de actividades dentro del plazo establecido en el art. 68 del Código Tributario, según corresponda.</a:t>
            </a:r>
          </a:p>
          <a:p>
            <a:pPr marL="0" indent="0" algn="just">
              <a:buNone/>
            </a:pPr>
            <a:r>
              <a:rPr lang="es-MX" dirty="0"/>
              <a:t> </a:t>
            </a:r>
          </a:p>
          <a:p>
            <a:pPr marL="0" indent="0" algn="just">
              <a:buNone/>
            </a:pPr>
            <a:r>
              <a:rPr lang="es-MX" dirty="0"/>
              <a:t>En el caso de inicio de actividades, para optar a este régimen el contribuyente deberá -además- cumplir con los siguientes límites de capital efectivo, según la actividad que realizará.</a:t>
            </a:r>
          </a:p>
          <a:p>
            <a:pPr marL="0" indent="0" algn="just">
              <a:buNone/>
            </a:pPr>
            <a:endParaRPr lang="es-MX" dirty="0"/>
          </a:p>
          <a:p>
            <a:pPr algn="just"/>
            <a:r>
              <a:rPr lang="es-MX" dirty="0"/>
              <a:t>UF 18.000 para la actividad agrícola</a:t>
            </a:r>
          </a:p>
          <a:p>
            <a:pPr algn="just"/>
            <a:r>
              <a:rPr lang="es-MX" dirty="0"/>
              <a:t>UF 34.000 en la actividad de minería</a:t>
            </a:r>
          </a:p>
          <a:p>
            <a:pPr algn="just"/>
            <a:r>
              <a:rPr lang="es-MX" dirty="0"/>
              <a:t>UF 10.000 en el transporte de carga ajena o de pasajeros.</a:t>
            </a:r>
          </a:p>
        </p:txBody>
      </p:sp>
      <p:pic>
        <p:nvPicPr>
          <p:cNvPr id="5" name="Imagen 4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EE6A907F-9F33-CA41-C7C7-1AA4E0F4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070" y="1032273"/>
            <a:ext cx="1295772" cy="454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438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3416D-F05B-6E2D-1723-785D9759D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7839027" cy="706964"/>
          </a:xfrm>
        </p:spPr>
        <p:txBody>
          <a:bodyPr/>
          <a:lstStyle/>
          <a:p>
            <a:r>
              <a:rPr lang="es-MX" dirty="0"/>
              <a:t>Control del límite de ventas o ingresos</a:t>
            </a: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70EF81-912D-FD5E-B69B-519967171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4597" y="2603499"/>
            <a:ext cx="9406680" cy="382648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dirty="0"/>
              <a:t>Para mantener el control del límite de ventas o ingresos que dispone la norma, los contribuyentes que opten por el régimen de renta presunta deberán considerar:</a:t>
            </a:r>
          </a:p>
          <a:p>
            <a:pPr marL="0" indent="0" algn="just">
              <a:buNone/>
            </a:pPr>
            <a:r>
              <a:rPr lang="es-MX" dirty="0"/>
              <a:t>La información de sus documentos tributarios electrónicos (registro de compras y ventas)</a:t>
            </a:r>
          </a:p>
          <a:p>
            <a:pPr marL="0" indent="0" algn="just">
              <a:buNone/>
            </a:pPr>
            <a:r>
              <a:rPr lang="es-MX" dirty="0"/>
              <a:t>Un sistema de control de su flujo de ingresos, que cumpla con los requisitos y formas que establezca el SII mediante resolución . Se excluyen de esta obligación, los contribuyentes que califiquen como microempresas (según el art. 2º de la Ley </a:t>
            </a:r>
            <a:r>
              <a:rPr lang="es-MX" dirty="0" err="1"/>
              <a:t>Nº</a:t>
            </a:r>
            <a:r>
              <a:rPr lang="es-MX" dirty="0"/>
              <a:t> 20.416), que sean personas naturales que actúen como empresarios individuales, E.I.R.L o comunidades.</a:t>
            </a:r>
          </a:p>
        </p:txBody>
      </p:sp>
      <p:pic>
        <p:nvPicPr>
          <p:cNvPr id="5" name="Imagen 4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EE6A907F-9F33-CA41-C7C7-1AA4E0F4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070" y="1032273"/>
            <a:ext cx="1295772" cy="454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757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3416D-F05B-6E2D-1723-785D9759D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7839027" cy="706964"/>
          </a:xfrm>
        </p:spPr>
        <p:txBody>
          <a:bodyPr/>
          <a:lstStyle/>
          <a:p>
            <a:r>
              <a:rPr lang="es-CL" dirty="0"/>
              <a:t>Base imponible de IDPC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70EF81-912D-FD5E-B69B-519967171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4597" y="2603499"/>
            <a:ext cx="9406680" cy="382648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dirty="0"/>
              <a:t>En la medida que se desarrolle la actividad respectiva, la base imponible de cada una de ellas será:</a:t>
            </a:r>
          </a:p>
          <a:p>
            <a:pPr marL="0" indent="0" algn="just">
              <a:buNone/>
            </a:pPr>
            <a:r>
              <a:rPr lang="es-MX" b="1" dirty="0"/>
              <a:t>Explotación de bienes raíces agrícolas: </a:t>
            </a:r>
            <a:r>
              <a:rPr lang="es-MX" dirty="0"/>
              <a:t>10% del avalúo fiscal del predio respectivo, al 1º de enero del año en que se debe declarar el impuesto.</a:t>
            </a:r>
          </a:p>
          <a:p>
            <a:pPr marL="0" indent="0" algn="just">
              <a:buNone/>
            </a:pPr>
            <a:r>
              <a:rPr lang="es-MX" b="1" dirty="0"/>
              <a:t>Actividad de la minería: </a:t>
            </a:r>
            <a:r>
              <a:rPr lang="es-MX" dirty="0"/>
              <a:t>4% al 20% de las ventas netas anuales, dependiendo del precio promedio anual de la libra en dólares, entregado por la Comisión Chilena del Cobre / 6% para otros productos mineros sin contenido de cobre, oro o plata.</a:t>
            </a:r>
          </a:p>
          <a:p>
            <a:pPr marL="0" indent="0" algn="just">
              <a:buNone/>
            </a:pPr>
            <a:r>
              <a:rPr lang="es-MX" b="1" dirty="0"/>
              <a:t>Transporte terrestre de carga ajena o pasajeros: </a:t>
            </a:r>
            <a:r>
              <a:rPr lang="es-MX" dirty="0"/>
              <a:t>10% del valor corriente en plaza del vehículo, determinado por el Director del SII al 1º de enero del año en que se debe declarar el impuesto.</a:t>
            </a:r>
          </a:p>
        </p:txBody>
      </p:sp>
      <p:pic>
        <p:nvPicPr>
          <p:cNvPr id="5" name="Imagen 4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EE6A907F-9F33-CA41-C7C7-1AA4E0F4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070" y="1032273"/>
            <a:ext cx="1295772" cy="454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5799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3416D-F05B-6E2D-1723-785D9759D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7839027" cy="706964"/>
          </a:xfrm>
        </p:spPr>
        <p:txBody>
          <a:bodyPr/>
          <a:lstStyle/>
          <a:p>
            <a:r>
              <a:rPr lang="es-MX" dirty="0"/>
              <a:t>Tributación que afecta a las rentas presuntas (sociedad)</a:t>
            </a: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70EF81-912D-FD5E-B69B-519967171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4597" y="2603499"/>
            <a:ext cx="9406680" cy="382648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dirty="0"/>
              <a:t>La presunción determinada se afectará con el impuesto de primera categoría (IDPC) con la tasa de vigente, que corresponde a un 25% a partir del 01/01/2017.</a:t>
            </a:r>
          </a:p>
        </p:txBody>
      </p:sp>
      <p:pic>
        <p:nvPicPr>
          <p:cNvPr id="5" name="Imagen 4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EE6A907F-9F33-CA41-C7C7-1AA4E0F4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070" y="1032273"/>
            <a:ext cx="1295772" cy="45428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DB16A6D-C60E-B35C-C715-58DDAD379C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835" y="3633892"/>
            <a:ext cx="2250440" cy="225044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18E51602-915A-F851-2F2A-E4A1AD85FE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844" y="6039810"/>
            <a:ext cx="11126164" cy="44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3633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3416D-F05B-6E2D-1723-785D9759D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392" y="984585"/>
            <a:ext cx="9199888" cy="706964"/>
          </a:xfrm>
        </p:spPr>
        <p:txBody>
          <a:bodyPr/>
          <a:lstStyle/>
          <a:p>
            <a:r>
              <a:rPr lang="es-MX"/>
              <a:t>Tributación que afecta a las rentas presuntas (socios)</a:t>
            </a:r>
            <a:endParaRPr lang="pt-BR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70EF81-912D-FD5E-B69B-519967171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4597" y="2603499"/>
            <a:ext cx="9406680" cy="382648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/>
              <a:t>La base imponible determinada por la empresa se agrega a la base imponible del Impuesto Global Complementario de los socios de la empresa según su porcentaje de participación.</a:t>
            </a:r>
          </a:p>
          <a:p>
            <a:pPr marL="0" indent="0" algn="just">
              <a:buNone/>
            </a:pPr>
            <a:endParaRPr lang="es-MX"/>
          </a:p>
          <a:p>
            <a:pPr marL="0" indent="0" algn="just">
              <a:buNone/>
            </a:pPr>
            <a:r>
              <a:rPr lang="es-MX"/>
              <a:t>El impuesto de primera categoría pagado por la empresa se acredita en un 100%.</a:t>
            </a:r>
            <a:endParaRPr lang="es-MX" dirty="0"/>
          </a:p>
        </p:txBody>
      </p:sp>
      <p:pic>
        <p:nvPicPr>
          <p:cNvPr id="5" name="Imagen 4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EE6A907F-9F33-CA41-C7C7-1AA4E0F4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070" y="1032273"/>
            <a:ext cx="1295772" cy="45428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DC7E595-166D-4CE3-EBD9-FFD42A128F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727" y="5431417"/>
            <a:ext cx="10676545" cy="44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913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3416D-F05B-6E2D-1723-785D9759D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392" y="984585"/>
            <a:ext cx="9199888" cy="706964"/>
          </a:xfrm>
        </p:spPr>
        <p:txBody>
          <a:bodyPr/>
          <a:lstStyle/>
          <a:p>
            <a:r>
              <a:rPr lang="es-MX" dirty="0"/>
              <a:t>Incumplimiento de requisitos: Obligación de abandono del régimen</a:t>
            </a:r>
            <a:endParaRPr lang="pt-BR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70EF81-912D-FD5E-B69B-519967171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4597" y="2603499"/>
            <a:ext cx="9406680" cy="382648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dirty="0"/>
              <a:t>Por norma general, el incumplimiento de uno o más requisitos de permanencia del régimen de renta presunta, obliga al contribuyente a abandonar este sistema a contar del 1º de enero del año siguiente de ocurrido el incumplimiento; debiendo informar al SII entre el 1º de enero y el 30 de abril de dicho año, el nuevo régimen de tributación al cual se acogerá (general o Pro-PYME).</a:t>
            </a:r>
          </a:p>
        </p:txBody>
      </p:sp>
      <p:pic>
        <p:nvPicPr>
          <p:cNvPr id="5" name="Imagen 4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EE6A907F-9F33-CA41-C7C7-1AA4E0F4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070" y="1032273"/>
            <a:ext cx="1295772" cy="454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1371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CBB59C-26EF-5298-777C-F036B87F1B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85821" y="3131259"/>
            <a:ext cx="3161016" cy="722122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s-CL" sz="3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Regímenes Tributarios</a:t>
            </a:r>
            <a:endParaRPr lang="es-CL" sz="3200" b="1" dirty="0"/>
          </a:p>
        </p:txBody>
      </p:sp>
      <p:grpSp>
        <p:nvGrpSpPr>
          <p:cNvPr id="7" name="Group 9">
            <a:extLst>
              <a:ext uri="{FF2B5EF4-FFF2-40B4-BE49-F238E27FC236}">
                <a16:creationId xmlns:a16="http://schemas.microsoft.com/office/drawing/2014/main" id="{C8F821F4-B6DB-4EC4-B2F4-CCC64AB812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23332" y="396837"/>
            <a:ext cx="7906665" cy="6058999"/>
            <a:chOff x="423332" y="396837"/>
            <a:chExt cx="7906665" cy="605899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CEDE48F-DE7D-4871-954D-309A0EE9D1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flipH="1">
              <a:off x="423332" y="402165"/>
              <a:ext cx="678513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04FD96D5-FEA2-404A-8FA3-02AC9B97A5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5400000" flipH="1">
              <a:off x="4616676" y="2801722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9C7ED580-F03F-4187-BEDE-78B5298689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5677511" flipH="1">
              <a:off x="6459831" y="1826079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s-CL"/>
            </a:p>
          </p:txBody>
        </p:sp>
      </p:grpSp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7364D5CD-7B5C-AF41-8187-AD8E9B9068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-1"/>
          <a:stretch/>
        </p:blipFill>
        <p:spPr>
          <a:xfrm>
            <a:off x="1109763" y="1963388"/>
            <a:ext cx="3057864" cy="3057864"/>
          </a:xfrm>
          <a:prstGeom prst="rect">
            <a:avLst/>
          </a:prstGeom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D987E495-07D7-1238-F1BF-E78532552C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7" r="13025" b="-1"/>
          <a:stretch/>
        </p:blipFill>
        <p:spPr>
          <a:xfrm>
            <a:off x="4167627" y="1503492"/>
            <a:ext cx="3636394" cy="3851015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DF9CFF87-122C-F6F9-7C94-E73BCBD62D34}"/>
              </a:ext>
            </a:extLst>
          </p:cNvPr>
          <p:cNvSpPr txBox="1">
            <a:spLocks/>
          </p:cNvSpPr>
          <p:nvPr/>
        </p:nvSpPr>
        <p:spPr bwMode="gray">
          <a:xfrm>
            <a:off x="8387300" y="4660191"/>
            <a:ext cx="3161016" cy="72212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90000"/>
              </a:lnSpc>
            </a:pPr>
            <a:r>
              <a:rPr lang="es-CL" sz="18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Profesor: Felipe Pérez Inzunza</a:t>
            </a:r>
            <a:endParaRPr lang="es-CL" sz="1800" b="1" dirty="0"/>
          </a:p>
        </p:txBody>
      </p:sp>
    </p:spTree>
    <p:extLst>
      <p:ext uri="{BB962C8B-B14F-4D97-AF65-F5344CB8AC3E}">
        <p14:creationId xmlns:p14="http://schemas.microsoft.com/office/powerpoint/2010/main" val="1354672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3416D-F05B-6E2D-1723-785D9759D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7839027" cy="706964"/>
          </a:xfrm>
        </p:spPr>
        <p:txBody>
          <a:bodyPr/>
          <a:lstStyle/>
          <a:p>
            <a:r>
              <a:rPr lang="es-CL" dirty="0"/>
              <a:t>Introducción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70EF81-912D-FD5E-B69B-5199671717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Régimen General de Tributación (14 A)</a:t>
            </a:r>
          </a:p>
          <a:p>
            <a:r>
              <a:rPr lang="es-CL" dirty="0"/>
              <a:t>Régimen ProPyme General (14 D N°3)</a:t>
            </a:r>
          </a:p>
          <a:p>
            <a:r>
              <a:rPr lang="es-CL" dirty="0"/>
              <a:t>Régimen ProPyme Transparente (14 D N°8)</a:t>
            </a:r>
          </a:p>
          <a:p>
            <a:r>
              <a:rPr lang="es-CL" b="1" dirty="0"/>
              <a:t>Régimen de Renta Presunta</a:t>
            </a:r>
          </a:p>
        </p:txBody>
      </p:sp>
      <p:pic>
        <p:nvPicPr>
          <p:cNvPr id="5" name="Imagen 4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EE6A907F-9F33-CA41-C7C7-1AA4E0F4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070" y="1032273"/>
            <a:ext cx="1295772" cy="454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173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3416D-F05B-6E2D-1723-785D9759D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7839027" cy="706964"/>
          </a:xfrm>
        </p:spPr>
        <p:txBody>
          <a:bodyPr/>
          <a:lstStyle/>
          <a:p>
            <a:r>
              <a:rPr lang="es-CL" dirty="0"/>
              <a:t>Normativa legal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70EF81-912D-FD5E-B69B-5199671717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s-MX" dirty="0"/>
              <a:t>El artículo 34 de la Ley sobre Impuesto a la Renta (LIR) contiene y norma el régimen de renta presunta.</a:t>
            </a:r>
          </a:p>
        </p:txBody>
      </p:sp>
      <p:pic>
        <p:nvPicPr>
          <p:cNvPr id="5" name="Imagen 4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EE6A907F-9F33-CA41-C7C7-1AA4E0F4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070" y="1032273"/>
            <a:ext cx="1295772" cy="45428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FB32D6F4-B0EC-1F64-8E0E-6AE85088F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879" y="3881129"/>
            <a:ext cx="2802241" cy="2650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353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3416D-F05B-6E2D-1723-785D9759D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7839027" cy="706964"/>
          </a:xfrm>
        </p:spPr>
        <p:txBody>
          <a:bodyPr/>
          <a:lstStyle/>
          <a:p>
            <a:r>
              <a:rPr lang="es-MX" dirty="0"/>
              <a:t>¿Qué es el régimen de renta presunta?</a:t>
            </a: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70EF81-912D-FD5E-B69B-5199671717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dirty="0"/>
              <a:t>La renta presunta es un régimen especial de tributación orientado a las micro y pequeñas empresas, que les permite determinar y pagar anualmente el impuesto de primera categoría sobre la base de una presunción de resultado, y no conforme a renta efectiva</a:t>
            </a:r>
          </a:p>
        </p:txBody>
      </p:sp>
      <p:pic>
        <p:nvPicPr>
          <p:cNvPr id="5" name="Imagen 4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EE6A907F-9F33-CA41-C7C7-1AA4E0F4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070" y="1032273"/>
            <a:ext cx="1295772" cy="45428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6F9CF61-4A19-A3C8-C13D-1210C45561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3700" y="4211251"/>
            <a:ext cx="3784600" cy="2128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956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3416D-F05B-6E2D-1723-785D9759D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>
            <a:normAutofit/>
          </a:bodyPr>
          <a:lstStyle/>
          <a:p>
            <a:r>
              <a:rPr lang="es-MX" dirty="0"/>
              <a:t>Requisitos de ingreso y permanencia</a:t>
            </a: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70EF81-912D-FD5E-B69B-519967171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6397313" cy="3416300"/>
          </a:xfrm>
        </p:spPr>
        <p:txBody>
          <a:bodyPr anchor="ctr">
            <a:normAutofit/>
          </a:bodyPr>
          <a:lstStyle/>
          <a:p>
            <a:r>
              <a:rPr lang="es-MX" dirty="0"/>
              <a:t>Actividades económicas que pueden optar al régimen de renta presunta</a:t>
            </a:r>
          </a:p>
          <a:p>
            <a:r>
              <a:rPr lang="es-MX" dirty="0"/>
              <a:t>Tipo de entidad.</a:t>
            </a:r>
          </a:p>
          <a:p>
            <a:r>
              <a:rPr lang="es-MX" dirty="0"/>
              <a:t>Tipos de ingresos</a:t>
            </a:r>
          </a:p>
          <a:p>
            <a:r>
              <a:rPr lang="es-MX" dirty="0"/>
              <a:t>Límite de ventas o ingresos anuales afectos a IDPC</a:t>
            </a:r>
          </a:p>
        </p:txBody>
      </p:sp>
      <p:pic>
        <p:nvPicPr>
          <p:cNvPr id="5" name="Imagen 4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EE6A907F-9F33-CA41-C7C7-1AA4E0F4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571" y="2876361"/>
            <a:ext cx="3080048" cy="1078016"/>
          </a:xfrm>
          <a:prstGeom prst="roundRect">
            <a:avLst>
              <a:gd name="adj" fmla="val 1858"/>
            </a:avLst>
          </a:prstGeom>
          <a:effectLst/>
        </p:spPr>
      </p:pic>
      <p:pic>
        <p:nvPicPr>
          <p:cNvPr id="4" name="Imagen 3" descr="Interfaz de usuario gráfica&#10;&#10;Descripción generada automáticamente con confianza baja">
            <a:extLst>
              <a:ext uri="{FF2B5EF4-FFF2-40B4-BE49-F238E27FC236}">
                <a16:creationId xmlns:a16="http://schemas.microsoft.com/office/drawing/2014/main" id="{C165A04B-D3DD-ED4F-CB74-7528E47963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6609" y="4391828"/>
            <a:ext cx="1627972" cy="1627972"/>
          </a:xfrm>
          <a:prstGeom prst="roundRect">
            <a:avLst>
              <a:gd name="adj" fmla="val 1858"/>
            </a:avLst>
          </a:prstGeom>
          <a:effectLst/>
        </p:spPr>
      </p:pic>
    </p:spTree>
    <p:extLst>
      <p:ext uri="{BB962C8B-B14F-4D97-AF65-F5344CB8AC3E}">
        <p14:creationId xmlns:p14="http://schemas.microsoft.com/office/powerpoint/2010/main" val="1682246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3416D-F05B-6E2D-1723-785D9759D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746" y="905935"/>
            <a:ext cx="8922901" cy="706964"/>
          </a:xfrm>
        </p:spPr>
        <p:txBody>
          <a:bodyPr/>
          <a:lstStyle/>
          <a:p>
            <a:r>
              <a:rPr lang="es-MX" dirty="0"/>
              <a:t>Actividades económicas que pueden optar al régimen de renta presunta</a:t>
            </a: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70EF81-912D-FD5E-B69B-5199671717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MX" dirty="0"/>
              <a:t>Explotación de bienes raíces agrícolas</a:t>
            </a:r>
          </a:p>
          <a:p>
            <a:pPr algn="just"/>
            <a:r>
              <a:rPr lang="es-MX" dirty="0"/>
              <a:t>Minería </a:t>
            </a:r>
          </a:p>
          <a:p>
            <a:pPr algn="just"/>
            <a:r>
              <a:rPr lang="es-MX" dirty="0"/>
              <a:t>Transporte terrestre de carga o pasajeros.</a:t>
            </a:r>
          </a:p>
        </p:txBody>
      </p:sp>
      <p:pic>
        <p:nvPicPr>
          <p:cNvPr id="5" name="Imagen 4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EE6A907F-9F33-CA41-C7C7-1AA4E0F4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070" y="1032273"/>
            <a:ext cx="1295772" cy="45428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25E1524-999E-0AA0-6643-D42B958491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624" y="4495253"/>
            <a:ext cx="2448560" cy="1632373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D98B32B-360E-37CD-6818-1FCCCF1AA4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5196" y="4495253"/>
            <a:ext cx="2448561" cy="162940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086372D-517A-2EFE-8C10-1B5937C7B4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5756" y="4495253"/>
            <a:ext cx="2346960" cy="1604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412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3416D-F05B-6E2D-1723-785D9759D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7839027" cy="706964"/>
          </a:xfrm>
        </p:spPr>
        <p:txBody>
          <a:bodyPr/>
          <a:lstStyle/>
          <a:p>
            <a:r>
              <a:rPr lang="es-CL" dirty="0"/>
              <a:t>Tipo de entidad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70EF81-912D-FD5E-B69B-519967171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1288" y="2263032"/>
            <a:ext cx="8825659" cy="34163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MX" dirty="0"/>
              <a:t>Pueden acogerse los siguientes tipos:</a:t>
            </a:r>
          </a:p>
          <a:p>
            <a:pPr marL="0" indent="0" algn="just">
              <a:buNone/>
            </a:pPr>
            <a:endParaRPr lang="es-MX" dirty="0"/>
          </a:p>
          <a:p>
            <a:pPr algn="just"/>
            <a:r>
              <a:rPr lang="es-MX" dirty="0"/>
              <a:t>Empresarios Individuales</a:t>
            </a:r>
          </a:p>
          <a:p>
            <a:pPr algn="just"/>
            <a:r>
              <a:rPr lang="es-MX" dirty="0"/>
              <a:t>E.I.R.L</a:t>
            </a:r>
          </a:p>
          <a:p>
            <a:pPr algn="just"/>
            <a:r>
              <a:rPr lang="es-MX" dirty="0"/>
              <a:t>Comunidades</a:t>
            </a:r>
          </a:p>
          <a:p>
            <a:pPr algn="just"/>
            <a:r>
              <a:rPr lang="es-MX" dirty="0"/>
              <a:t>Cooperativas</a:t>
            </a:r>
          </a:p>
          <a:p>
            <a:pPr algn="just"/>
            <a:r>
              <a:rPr lang="es-MX" dirty="0"/>
              <a:t>Sociedades de personas</a:t>
            </a:r>
          </a:p>
          <a:p>
            <a:pPr algn="just"/>
            <a:r>
              <a:rPr lang="es-MX" dirty="0"/>
              <a:t>Sociedades por acciones</a:t>
            </a:r>
          </a:p>
          <a:p>
            <a:pPr marL="0" indent="0" algn="just">
              <a:buNone/>
            </a:pPr>
            <a:endParaRPr lang="es-MX" dirty="0"/>
          </a:p>
          <a:p>
            <a:pPr marL="0" indent="0" algn="just">
              <a:buNone/>
            </a:pPr>
            <a:r>
              <a:rPr lang="es-MX" dirty="0"/>
              <a:t>El requisito fundamental es que estén formadas exclusivamente por personas naturales. Este requisito se debe cumplir desde la incorporación al régimen de renta presunta y mientras se mantengan sujetos a él (en todo momento).</a:t>
            </a:r>
          </a:p>
        </p:txBody>
      </p:sp>
      <p:pic>
        <p:nvPicPr>
          <p:cNvPr id="5" name="Imagen 4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EE6A907F-9F33-CA41-C7C7-1AA4E0F4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070" y="1032273"/>
            <a:ext cx="1295772" cy="454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7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3416D-F05B-6E2D-1723-785D9759D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7839027" cy="706964"/>
          </a:xfrm>
        </p:spPr>
        <p:txBody>
          <a:bodyPr/>
          <a:lstStyle/>
          <a:p>
            <a:r>
              <a:rPr lang="es-CL" dirty="0"/>
              <a:t>Tipo de ingresos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70EF81-912D-FD5E-B69B-5199671717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/>
              <a:t>Que en cada ejercicio los ingresos por posesión o explotación de derechos sociales, acciones o cuotas de fondos de inversión, no sean superiores al 10% del total de ingresos brutos del año.</a:t>
            </a:r>
            <a:endParaRPr lang="es-MX" dirty="0"/>
          </a:p>
        </p:txBody>
      </p:sp>
      <p:pic>
        <p:nvPicPr>
          <p:cNvPr id="5" name="Imagen 4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EE6A907F-9F33-CA41-C7C7-1AA4E0F4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070" y="1032273"/>
            <a:ext cx="1295772" cy="45428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52E350CB-A6E2-2726-A963-24C9A12E30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2012" y="4153116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909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3416D-F05B-6E2D-1723-785D9759D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7839027" cy="706964"/>
          </a:xfrm>
        </p:spPr>
        <p:txBody>
          <a:bodyPr/>
          <a:lstStyle/>
          <a:p>
            <a:r>
              <a:rPr lang="es-MX" dirty="0"/>
              <a:t>Límite de ventas o ingresos anuales afectos al IDPC</a:t>
            </a: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70EF81-912D-FD5E-B69B-5199671717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MX" dirty="0"/>
              <a:t>UF 9.000 en la actividad agrícola</a:t>
            </a:r>
          </a:p>
          <a:p>
            <a:pPr algn="just"/>
            <a:r>
              <a:rPr lang="es-MX" dirty="0"/>
              <a:t>UF 17.000 en la minería</a:t>
            </a:r>
          </a:p>
          <a:p>
            <a:pPr algn="just"/>
            <a:r>
              <a:rPr lang="es-MX" dirty="0"/>
              <a:t>UF 5.000 en el transporte de carga ajena o de pasajeros.</a:t>
            </a:r>
          </a:p>
        </p:txBody>
      </p:sp>
      <p:pic>
        <p:nvPicPr>
          <p:cNvPr id="5" name="Imagen 4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EE6A907F-9F33-CA41-C7C7-1AA4E0F4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070" y="1032273"/>
            <a:ext cx="1295772" cy="45428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616BBC1-74AF-4148-31C9-55940AEB4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4115863"/>
            <a:ext cx="3312160" cy="236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6801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a de reuniones Ion">
  <a:themeElements>
    <a:clrScheme name="Sala de reuniones 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Sala de reuniones 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la de reuniones 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123</TotalTime>
  <Words>1112</Words>
  <Application>Microsoft Office PowerPoint</Application>
  <PresentationFormat>Panorámica</PresentationFormat>
  <Paragraphs>72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4" baseType="lpstr">
      <vt:lpstr>Arial</vt:lpstr>
      <vt:lpstr>Calibri</vt:lpstr>
      <vt:lpstr>Century Gothic</vt:lpstr>
      <vt:lpstr>Wingdings 3</vt:lpstr>
      <vt:lpstr>Sala de reuniones Ion</vt:lpstr>
      <vt:lpstr>Régimen de Renta Presunta</vt:lpstr>
      <vt:lpstr>Introducción</vt:lpstr>
      <vt:lpstr>Normativa legal</vt:lpstr>
      <vt:lpstr>¿Qué es el régimen de renta presunta?</vt:lpstr>
      <vt:lpstr>Requisitos de ingreso y permanencia</vt:lpstr>
      <vt:lpstr>Actividades económicas que pueden optar al régimen de renta presunta</vt:lpstr>
      <vt:lpstr>Tipo de entidad</vt:lpstr>
      <vt:lpstr>Tipo de ingresos</vt:lpstr>
      <vt:lpstr>Límite de ventas o ingresos anuales afectos al IDPC</vt:lpstr>
      <vt:lpstr>Límite de ventas o ingresos anuales afectos al IDPC</vt:lpstr>
      <vt:lpstr>Límite de ventas o ingresos anuales afectos al IDPC</vt:lpstr>
      <vt:lpstr> ¿Cómo se suman los ingresos de relacionadas para el cálculo del Limite?</vt:lpstr>
      <vt:lpstr>¿Cuándo se ejerce la opción de acogerse a renta presunta? </vt:lpstr>
      <vt:lpstr>Control del límite de ventas o ingresos</vt:lpstr>
      <vt:lpstr>Base imponible de IDPC</vt:lpstr>
      <vt:lpstr>Tributación que afecta a las rentas presuntas (sociedad)</vt:lpstr>
      <vt:lpstr>Tributación que afecta a las rentas presuntas (socios)</vt:lpstr>
      <vt:lpstr>Incumplimiento de requisitos: Obligación de abandono del régimen</vt:lpstr>
      <vt:lpstr>Regímenes Tributarios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Titulo</dc:title>
  <dc:creator>Indep SA</dc:creator>
  <cp:lastModifiedBy>Felipe Pérez</cp:lastModifiedBy>
  <cp:revision>10</cp:revision>
  <dcterms:created xsi:type="dcterms:W3CDTF">2023-04-28T22:13:57Z</dcterms:created>
  <dcterms:modified xsi:type="dcterms:W3CDTF">2023-07-19T21:35:05Z</dcterms:modified>
</cp:coreProperties>
</file>