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9" r:id="rId2"/>
    <p:sldId id="277" r:id="rId3"/>
    <p:sldId id="275" r:id="rId4"/>
    <p:sldId id="276" r:id="rId5"/>
    <p:sldId id="278" r:id="rId6"/>
    <p:sldId id="279" r:id="rId7"/>
    <p:sldId id="280" r:id="rId8"/>
    <p:sldId id="281" r:id="rId9"/>
    <p:sldId id="282" r:id="rId10"/>
    <p:sldId id="284" r:id="rId11"/>
    <p:sldId id="285" r:id="rId12"/>
    <p:sldId id="283" r:id="rId13"/>
    <p:sldId id="274" r:id="rId14"/>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DCD"/>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710" y="163"/>
      </p:cViewPr>
      <p:guideLst/>
    </p:cSldViewPr>
  </p:slideViewPr>
  <p:notesTextViewPr>
    <p:cViewPr>
      <p:scale>
        <a:sx n="3" d="2"/>
        <a:sy n="3" d="2"/>
      </p:scale>
      <p:origin x="0" y="0"/>
    </p:cViewPr>
  </p:notesTextViewPr>
  <p:notesViewPr>
    <p:cSldViewPr snapToGrid="0">
      <p:cViewPr varScale="1">
        <p:scale>
          <a:sx n="65" d="100"/>
          <a:sy n="65" d="100"/>
        </p:scale>
        <p:origin x="3082"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D75A5E-568A-4818-B311-29FD0A9A120A}" type="datetimeFigureOut">
              <a:rPr lang="es-CL" smtClean="0"/>
              <a:t>26-09-2024</a:t>
            </a:fld>
            <a:endParaRPr lang="es-CL"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D01F7F-3909-4BF7-B7E3-6800FA39D87C}" type="slidenum">
              <a:rPr lang="es-CL" smtClean="0"/>
              <a:t>‹Nº›</a:t>
            </a:fld>
            <a:endParaRPr lang="es-CL" dirty="0"/>
          </a:p>
        </p:txBody>
      </p:sp>
    </p:spTree>
    <p:extLst>
      <p:ext uri="{BB962C8B-B14F-4D97-AF65-F5344CB8AC3E}">
        <p14:creationId xmlns:p14="http://schemas.microsoft.com/office/powerpoint/2010/main" val="836709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22F82-64BC-4FAB-B492-98106F11187B}" type="datetimeFigureOut">
              <a:rPr lang="es-CL" smtClean="0"/>
              <a:t>26-09-2024</a:t>
            </a:fld>
            <a:endParaRPr lang="es-CL"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2C03AD-EB18-4DBA-B8B8-18EEDF38935E}" type="slidenum">
              <a:rPr lang="es-CL" smtClean="0"/>
              <a:t>‹Nº›</a:t>
            </a:fld>
            <a:endParaRPr lang="es-CL" dirty="0"/>
          </a:p>
        </p:txBody>
      </p:sp>
    </p:spTree>
    <p:extLst>
      <p:ext uri="{BB962C8B-B14F-4D97-AF65-F5344CB8AC3E}">
        <p14:creationId xmlns:p14="http://schemas.microsoft.com/office/powerpoint/2010/main" val="2399244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7A2C03AD-EB18-4DBA-B8B8-18EEDF38935E}" type="slidenum">
              <a:rPr lang="es-CL" smtClean="0"/>
              <a:t>2</a:t>
            </a:fld>
            <a:endParaRPr lang="es-CL" dirty="0"/>
          </a:p>
        </p:txBody>
      </p:sp>
    </p:spTree>
    <p:extLst>
      <p:ext uri="{BB962C8B-B14F-4D97-AF65-F5344CB8AC3E}">
        <p14:creationId xmlns:p14="http://schemas.microsoft.com/office/powerpoint/2010/main" val="1075047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11"/>
          </p:nvPr>
        </p:nvSpPr>
        <p:spPr/>
        <p:txBody>
          <a:bodyPr/>
          <a:lstStyle/>
          <a:p>
            <a:endParaRPr lang="es-CL" dirty="0"/>
          </a:p>
        </p:txBody>
      </p:sp>
      <p:sp>
        <p:nvSpPr>
          <p:cNvPr id="6" name="Marcador de número de diapositiva 5"/>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3484907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11"/>
          </p:nvPr>
        </p:nvSpPr>
        <p:spPr/>
        <p:txBody>
          <a:bodyPr/>
          <a:lstStyle/>
          <a:p>
            <a:endParaRPr lang="es-CL" dirty="0"/>
          </a:p>
        </p:txBody>
      </p:sp>
      <p:sp>
        <p:nvSpPr>
          <p:cNvPr id="6" name="Marcador de número de diapositiva 5"/>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4108210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11"/>
          </p:nvPr>
        </p:nvSpPr>
        <p:spPr/>
        <p:txBody>
          <a:bodyPr/>
          <a:lstStyle/>
          <a:p>
            <a:endParaRPr lang="es-CL" dirty="0"/>
          </a:p>
        </p:txBody>
      </p:sp>
      <p:sp>
        <p:nvSpPr>
          <p:cNvPr id="6" name="Marcador de número de diapositiva 5"/>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2197083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aseline="0">
                <a:latin typeface="Arial" panose="020B0604020202020204" pitchFamily="34" charset="0"/>
              </a:defRPr>
            </a:lvl1pPr>
          </a:lstStyle>
          <a:p>
            <a:r>
              <a:rPr lang="es-ES" dirty="0"/>
              <a:t>Haga clic para modificar el estilo de título del patrón</a:t>
            </a:r>
            <a:endParaRPr lang="es-CL" dirty="0"/>
          </a:p>
        </p:txBody>
      </p:sp>
      <p:sp>
        <p:nvSpPr>
          <p:cNvPr id="3" name="Marcador de contenido 2"/>
          <p:cNvSpPr>
            <a:spLocks noGrp="1"/>
          </p:cNvSpPr>
          <p:nvPr>
            <p:ph idx="1"/>
          </p:nvPr>
        </p:nvSpPr>
        <p:spPr/>
        <p:txBody>
          <a:bodyPr/>
          <a:lstStyle>
            <a:lvl1pPr>
              <a:defRPr baseline="0">
                <a:latin typeface="Arial" panose="020B0604020202020204" pitchFamily="34" charset="0"/>
              </a:defRPr>
            </a:lvl1pPr>
            <a:lvl2pPr>
              <a:defRPr baseline="0">
                <a:latin typeface="Arial" panose="020B0604020202020204" pitchFamily="34" charset="0"/>
              </a:defRPr>
            </a:lvl2pPr>
            <a:lvl3pPr>
              <a:defRPr baseline="0">
                <a:latin typeface="Arial" panose="020B0604020202020204" pitchFamily="34" charset="0"/>
              </a:defRPr>
            </a:lvl3pPr>
            <a:lvl4pPr>
              <a:defRPr baseline="0">
                <a:latin typeface="Arial" panose="020B0604020202020204" pitchFamily="34" charset="0"/>
              </a:defRPr>
            </a:lvl4pPr>
            <a:lvl5pPr>
              <a:defRPr baseline="0">
                <a:latin typeface="Arial" panose="020B0604020202020204" pitchFamily="34" charset="0"/>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
        <p:nvSpPr>
          <p:cNvPr id="4" name="Marcador de fecha 3"/>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11"/>
          </p:nvPr>
        </p:nvSpPr>
        <p:spPr/>
        <p:txBody>
          <a:bodyPr/>
          <a:lstStyle/>
          <a:p>
            <a:endParaRPr lang="es-CL" dirty="0"/>
          </a:p>
        </p:txBody>
      </p:sp>
      <p:sp>
        <p:nvSpPr>
          <p:cNvPr id="6" name="Marcador de número de diapositiva 5"/>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1772604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11"/>
          </p:nvPr>
        </p:nvSpPr>
        <p:spPr/>
        <p:txBody>
          <a:bodyPr/>
          <a:lstStyle/>
          <a:p>
            <a:endParaRPr lang="es-CL" dirty="0"/>
          </a:p>
        </p:txBody>
      </p:sp>
      <p:sp>
        <p:nvSpPr>
          <p:cNvPr id="6" name="Marcador de número de diapositiva 5"/>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1330477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6" name="Marcador de pie de página 5"/>
          <p:cNvSpPr>
            <a:spLocks noGrp="1"/>
          </p:cNvSpPr>
          <p:nvPr>
            <p:ph type="ftr" sz="quarter" idx="11"/>
          </p:nvPr>
        </p:nvSpPr>
        <p:spPr/>
        <p:txBody>
          <a:bodyPr/>
          <a:lstStyle/>
          <a:p>
            <a:endParaRPr lang="es-CL" dirty="0"/>
          </a:p>
        </p:txBody>
      </p:sp>
      <p:sp>
        <p:nvSpPr>
          <p:cNvPr id="7" name="Marcador de número de diapositiva 6"/>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890496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8" name="Marcador de pie de página 7"/>
          <p:cNvSpPr>
            <a:spLocks noGrp="1"/>
          </p:cNvSpPr>
          <p:nvPr>
            <p:ph type="ftr" sz="quarter" idx="11"/>
          </p:nvPr>
        </p:nvSpPr>
        <p:spPr/>
        <p:txBody>
          <a:bodyPr/>
          <a:lstStyle/>
          <a:p>
            <a:endParaRPr lang="es-CL" dirty="0"/>
          </a:p>
        </p:txBody>
      </p:sp>
      <p:sp>
        <p:nvSpPr>
          <p:cNvPr id="9" name="Marcador de número de diapositiva 8"/>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185567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2"/>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4" name="Marcador de pie de página 3"/>
          <p:cNvSpPr>
            <a:spLocks noGrp="1"/>
          </p:cNvSpPr>
          <p:nvPr>
            <p:ph type="ftr" sz="quarter" idx="11"/>
          </p:nvPr>
        </p:nvSpPr>
        <p:spPr/>
        <p:txBody>
          <a:bodyPr/>
          <a:lstStyle/>
          <a:p>
            <a:endParaRPr lang="es-CL" dirty="0"/>
          </a:p>
        </p:txBody>
      </p:sp>
      <p:sp>
        <p:nvSpPr>
          <p:cNvPr id="5" name="Marcador de número de diapositiva 4"/>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2027862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3" name="Marcador de pie de página 2"/>
          <p:cNvSpPr>
            <a:spLocks noGrp="1"/>
          </p:cNvSpPr>
          <p:nvPr>
            <p:ph type="ftr" sz="quarter" idx="11"/>
          </p:nvPr>
        </p:nvSpPr>
        <p:spPr/>
        <p:txBody>
          <a:bodyPr/>
          <a:lstStyle/>
          <a:p>
            <a:endParaRPr lang="es-CL" dirty="0"/>
          </a:p>
        </p:txBody>
      </p:sp>
      <p:sp>
        <p:nvSpPr>
          <p:cNvPr id="4" name="Marcador de número de diapositiva 3"/>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1430090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6" name="Marcador de pie de página 5"/>
          <p:cNvSpPr>
            <a:spLocks noGrp="1"/>
          </p:cNvSpPr>
          <p:nvPr>
            <p:ph type="ftr" sz="quarter" idx="11"/>
          </p:nvPr>
        </p:nvSpPr>
        <p:spPr/>
        <p:txBody>
          <a:bodyPr/>
          <a:lstStyle/>
          <a:p>
            <a:endParaRPr lang="es-CL" dirty="0"/>
          </a:p>
        </p:txBody>
      </p:sp>
      <p:sp>
        <p:nvSpPr>
          <p:cNvPr id="7" name="Marcador de número de diapositiva 6"/>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1652107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D4A3A8DE-0CCC-474C-B5E1-606C8B0ECA05}" type="datetimeFigureOut">
              <a:rPr lang="es-CL" smtClean="0"/>
              <a:t>26-09-2024</a:t>
            </a:fld>
            <a:endParaRPr lang="es-CL" dirty="0"/>
          </a:p>
        </p:txBody>
      </p:sp>
      <p:sp>
        <p:nvSpPr>
          <p:cNvPr id="6" name="Marcador de pie de página 5"/>
          <p:cNvSpPr>
            <a:spLocks noGrp="1"/>
          </p:cNvSpPr>
          <p:nvPr>
            <p:ph type="ftr" sz="quarter" idx="11"/>
          </p:nvPr>
        </p:nvSpPr>
        <p:spPr/>
        <p:txBody>
          <a:bodyPr/>
          <a:lstStyle/>
          <a:p>
            <a:endParaRPr lang="es-CL" dirty="0"/>
          </a:p>
        </p:txBody>
      </p:sp>
      <p:sp>
        <p:nvSpPr>
          <p:cNvPr id="7" name="Marcador de número de diapositiva 6"/>
          <p:cNvSpPr>
            <a:spLocks noGrp="1"/>
          </p:cNvSpPr>
          <p:nvPr>
            <p:ph type="sldNum" sz="quarter" idx="12"/>
          </p:nvPr>
        </p:nvSpPr>
        <p:spPr/>
        <p:txBody>
          <a:bodyPr/>
          <a:lstStyle/>
          <a:p>
            <a:fld id="{BC8B392C-8816-451E-B98B-1C55EC5BE944}" type="slidenum">
              <a:rPr lang="es-CL" smtClean="0"/>
              <a:t>‹Nº›</a:t>
            </a:fld>
            <a:endParaRPr lang="es-CL" dirty="0"/>
          </a:p>
        </p:txBody>
      </p:sp>
    </p:spTree>
    <p:extLst>
      <p:ext uri="{BB962C8B-B14F-4D97-AF65-F5344CB8AC3E}">
        <p14:creationId xmlns:p14="http://schemas.microsoft.com/office/powerpoint/2010/main" val="2928754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L"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A3A8DE-0CCC-474C-B5E1-606C8B0ECA05}" type="datetimeFigureOut">
              <a:rPr lang="es-CL" smtClean="0"/>
              <a:t>26-09-2024</a:t>
            </a:fld>
            <a:endParaRPr lang="es-CL"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B392C-8816-451E-B98B-1C55EC5BE944}" type="slidenum">
              <a:rPr lang="es-CL" smtClean="0"/>
              <a:t>‹Nº›</a:t>
            </a:fld>
            <a:endParaRPr lang="es-CL" dirty="0"/>
          </a:p>
        </p:txBody>
      </p:sp>
    </p:spTree>
    <p:extLst>
      <p:ext uri="{BB962C8B-B14F-4D97-AF65-F5344CB8AC3E}">
        <p14:creationId xmlns:p14="http://schemas.microsoft.com/office/powerpoint/2010/main" val="2658669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 name="Text Box 11"/>
          <p:cNvSpPr txBox="1">
            <a:spLocks noChangeArrowheads="1"/>
          </p:cNvSpPr>
          <p:nvPr/>
        </p:nvSpPr>
        <p:spPr bwMode="auto">
          <a:xfrm>
            <a:off x="1775520" y="112847"/>
            <a:ext cx="8639944" cy="867920"/>
          </a:xfrm>
          <a:prstGeom prst="rect">
            <a:avLst/>
          </a:prstGeom>
          <a:noFill/>
          <a:ln>
            <a:noFill/>
          </a:ln>
        </p:spPr>
        <p:txBody>
          <a:bodyPr wrap="square" lIns="91430" tIns="45715" rIns="91430" bIns="45715">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defRPr/>
            </a:pPr>
            <a:r>
              <a:rPr lang="es-CL" sz="2800" b="1" i="1" cap="all" dirty="0">
                <a:effectLst>
                  <a:outerShdw blurRad="38100" dist="38100" dir="2700000" algn="tl">
                    <a:srgbClr val="000000">
                      <a:alpha val="43137"/>
                    </a:srgbClr>
                  </a:outerShdw>
                </a:effectLst>
                <a:latin typeface="+mj-lt"/>
                <a:ea typeface="ヒラギノ角ゴ Pro W3" charset="0"/>
                <a:cs typeface="ヒラギノ角ゴ Pro W3" charset="0"/>
              </a:rPr>
              <a:t>DIFERENCIAS CLAVES ENTRE IFRS FULL Y PYMES</a:t>
            </a:r>
          </a:p>
        </p:txBody>
      </p:sp>
      <p:pic>
        <p:nvPicPr>
          <p:cNvPr id="2" name="Picture 4">
            <a:extLst>
              <a:ext uri="{FF2B5EF4-FFF2-40B4-BE49-F238E27FC236}">
                <a16:creationId xmlns:a16="http://schemas.microsoft.com/office/drawing/2014/main" id="{688A054B-DD84-240B-CC76-2E0873624AF3}"/>
              </a:ext>
            </a:extLst>
          </p:cNvPr>
          <p:cNvPicPr>
            <a:picLocks noChangeAspect="1"/>
          </p:cNvPicPr>
          <p:nvPr/>
        </p:nvPicPr>
        <p:blipFill>
          <a:blip r:embed="rId2"/>
          <a:srcRect/>
          <a:stretch>
            <a:fillRect/>
          </a:stretch>
        </p:blipFill>
        <p:spPr>
          <a:xfrm>
            <a:off x="11173989" y="14528"/>
            <a:ext cx="867920" cy="867920"/>
          </a:xfrm>
          <a:prstGeom prst="rect">
            <a:avLst/>
          </a:prstGeom>
        </p:spPr>
      </p:pic>
      <p:pic>
        <p:nvPicPr>
          <p:cNvPr id="3" name="Picture 3">
            <a:extLst>
              <a:ext uri="{FF2B5EF4-FFF2-40B4-BE49-F238E27FC236}">
                <a16:creationId xmlns:a16="http://schemas.microsoft.com/office/drawing/2014/main" id="{2B9D275E-5BB7-7CB2-FFC6-1FAC18333509}"/>
              </a:ext>
            </a:extLst>
          </p:cNvPr>
          <p:cNvPicPr>
            <a:picLocks noChangeAspect="1"/>
          </p:cNvPicPr>
          <p:nvPr/>
        </p:nvPicPr>
        <p:blipFill>
          <a:blip r:embed="rId3"/>
          <a:srcRect/>
          <a:stretch>
            <a:fillRect/>
          </a:stretch>
        </p:blipFill>
        <p:spPr>
          <a:xfrm>
            <a:off x="0" y="-273131"/>
            <a:ext cx="2064084" cy="1629981"/>
          </a:xfrm>
          <a:prstGeom prst="rect">
            <a:avLst/>
          </a:prstGeom>
        </p:spPr>
      </p:pic>
      <p:pic>
        <p:nvPicPr>
          <p:cNvPr id="5" name="Imagen 4">
            <a:extLst>
              <a:ext uri="{FF2B5EF4-FFF2-40B4-BE49-F238E27FC236}">
                <a16:creationId xmlns:a16="http://schemas.microsoft.com/office/drawing/2014/main" id="{838D379A-3AB1-A38E-A2CF-BD2140A875E6}"/>
              </a:ext>
            </a:extLst>
          </p:cNvPr>
          <p:cNvPicPr>
            <a:picLocks noChangeAspect="1"/>
          </p:cNvPicPr>
          <p:nvPr/>
        </p:nvPicPr>
        <p:blipFill>
          <a:blip r:embed="rId4"/>
          <a:stretch>
            <a:fillRect/>
          </a:stretch>
        </p:blipFill>
        <p:spPr>
          <a:xfrm>
            <a:off x="1662113" y="1839861"/>
            <a:ext cx="3455524" cy="2918952"/>
          </a:xfrm>
          <a:prstGeom prst="rect">
            <a:avLst/>
          </a:prstGeom>
        </p:spPr>
      </p:pic>
      <p:sp>
        <p:nvSpPr>
          <p:cNvPr id="6" name="CuadroTexto 5">
            <a:extLst>
              <a:ext uri="{FF2B5EF4-FFF2-40B4-BE49-F238E27FC236}">
                <a16:creationId xmlns:a16="http://schemas.microsoft.com/office/drawing/2014/main" id="{AF828ECB-6A82-6CC6-DDE5-DA672D659E8E}"/>
              </a:ext>
            </a:extLst>
          </p:cNvPr>
          <p:cNvSpPr txBox="1"/>
          <p:nvPr/>
        </p:nvSpPr>
        <p:spPr>
          <a:xfrm>
            <a:off x="1775520" y="4955146"/>
            <a:ext cx="3002957" cy="369332"/>
          </a:xfrm>
          <a:prstGeom prst="rect">
            <a:avLst/>
          </a:prstGeom>
          <a:noFill/>
        </p:spPr>
        <p:txBody>
          <a:bodyPr wrap="square" rtlCol="0">
            <a:spAutoFit/>
          </a:bodyPr>
          <a:lstStyle/>
          <a:p>
            <a:pPr algn="ctr"/>
            <a:r>
              <a:rPr lang="es-CL" dirty="0">
                <a:latin typeface="Calibri" panose="020F0502020204030204" pitchFamily="34" charset="0"/>
                <a:cs typeface="Calibri" panose="020F0502020204030204" pitchFamily="34" charset="0"/>
              </a:rPr>
              <a:t>6.456 páginas</a:t>
            </a:r>
          </a:p>
        </p:txBody>
      </p:sp>
      <p:pic>
        <p:nvPicPr>
          <p:cNvPr id="9" name="Imagen 8">
            <a:extLst>
              <a:ext uri="{FF2B5EF4-FFF2-40B4-BE49-F238E27FC236}">
                <a16:creationId xmlns:a16="http://schemas.microsoft.com/office/drawing/2014/main" id="{68EC8F6B-09E4-DE9D-22C8-4BA51A5DD468}"/>
              </a:ext>
            </a:extLst>
          </p:cNvPr>
          <p:cNvPicPr>
            <a:picLocks noChangeAspect="1"/>
          </p:cNvPicPr>
          <p:nvPr/>
        </p:nvPicPr>
        <p:blipFill>
          <a:blip r:embed="rId5"/>
          <a:stretch>
            <a:fillRect/>
          </a:stretch>
        </p:blipFill>
        <p:spPr>
          <a:xfrm>
            <a:off x="7318840" y="1559949"/>
            <a:ext cx="1982566" cy="3198864"/>
          </a:xfrm>
          <a:prstGeom prst="rect">
            <a:avLst/>
          </a:prstGeom>
        </p:spPr>
      </p:pic>
      <p:sp>
        <p:nvSpPr>
          <p:cNvPr id="11" name="CuadroTexto 10">
            <a:extLst>
              <a:ext uri="{FF2B5EF4-FFF2-40B4-BE49-F238E27FC236}">
                <a16:creationId xmlns:a16="http://schemas.microsoft.com/office/drawing/2014/main" id="{9A93F68B-1838-C56C-F826-A49CBEBDC621}"/>
              </a:ext>
            </a:extLst>
          </p:cNvPr>
          <p:cNvSpPr txBox="1"/>
          <p:nvPr/>
        </p:nvSpPr>
        <p:spPr>
          <a:xfrm>
            <a:off x="6808644" y="4955146"/>
            <a:ext cx="3002957" cy="369332"/>
          </a:xfrm>
          <a:prstGeom prst="rect">
            <a:avLst/>
          </a:prstGeom>
          <a:noFill/>
        </p:spPr>
        <p:txBody>
          <a:bodyPr wrap="square" rtlCol="0">
            <a:spAutoFit/>
          </a:bodyPr>
          <a:lstStyle/>
          <a:p>
            <a:pPr algn="ctr"/>
            <a:r>
              <a:rPr lang="es-CL" dirty="0">
                <a:latin typeface="Calibri" panose="020F0502020204030204" pitchFamily="34" charset="0"/>
                <a:cs typeface="Calibri" panose="020F0502020204030204" pitchFamily="34" charset="0"/>
              </a:rPr>
              <a:t>275 páginas</a:t>
            </a:r>
          </a:p>
        </p:txBody>
      </p:sp>
    </p:spTree>
    <p:extLst>
      <p:ext uri="{BB962C8B-B14F-4D97-AF65-F5344CB8AC3E}">
        <p14:creationId xmlns:p14="http://schemas.microsoft.com/office/powerpoint/2010/main" val="3072304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77D06D-02BF-4AFD-30A8-788ED8097FB6}"/>
              </a:ext>
            </a:extLst>
          </p:cNvPr>
          <p:cNvSpPr>
            <a:spLocks noGrp="1"/>
          </p:cNvSpPr>
          <p:nvPr>
            <p:ph type="title"/>
          </p:nvPr>
        </p:nvSpPr>
        <p:spPr/>
        <p:txBody>
          <a:bodyPr/>
          <a:lstStyle/>
          <a:p>
            <a:pPr algn="ctr"/>
            <a:r>
              <a:rPr lang="es-CL" dirty="0">
                <a:solidFill>
                  <a:srgbClr val="C00000"/>
                </a:solidFill>
              </a:rPr>
              <a:t>PROPIEDADES DE INVERSION</a:t>
            </a:r>
          </a:p>
        </p:txBody>
      </p:sp>
      <p:sp>
        <p:nvSpPr>
          <p:cNvPr id="3" name="Marcador de contenido 2">
            <a:extLst>
              <a:ext uri="{FF2B5EF4-FFF2-40B4-BE49-F238E27FC236}">
                <a16:creationId xmlns:a16="http://schemas.microsoft.com/office/drawing/2014/main" id="{56FA9488-5A53-6B7B-4C66-47BE78B52E11}"/>
              </a:ext>
            </a:extLst>
          </p:cNvPr>
          <p:cNvSpPr>
            <a:spLocks noGrp="1"/>
          </p:cNvSpPr>
          <p:nvPr>
            <p:ph idx="1"/>
          </p:nvPr>
        </p:nvSpPr>
        <p:spPr/>
        <p:txBody>
          <a:bodyPr/>
          <a:lstStyle/>
          <a:p>
            <a:pPr algn="just"/>
            <a:r>
              <a:rPr lang="es-CL" b="1" dirty="0"/>
              <a:t>IFRS FULL</a:t>
            </a:r>
            <a:r>
              <a:rPr lang="es-CL" dirty="0"/>
              <a:t>: </a:t>
            </a:r>
            <a:r>
              <a:rPr lang="es-MX" dirty="0"/>
              <a:t>En el reconocimiento posterior las propiedades de inversión deben medirse a su valor razonable con cambios </a:t>
            </a:r>
            <a:r>
              <a:rPr lang="es-MX"/>
              <a:t>en resultados.</a:t>
            </a:r>
            <a:endParaRPr lang="es-MX" dirty="0"/>
          </a:p>
          <a:p>
            <a:pPr algn="just"/>
            <a:r>
              <a:rPr lang="es-MX" b="1" dirty="0"/>
              <a:t>PYMES</a:t>
            </a:r>
            <a:r>
              <a:rPr lang="es-MX" dirty="0"/>
              <a:t>: Las propiedades de inversión en el reconocimiento posterior se medirán a su valor razonable, reconociendo en resultados los cambios en el valor razonable, siempre que el valor razonable se pueda medir de manera fiable sin costo o esfuerzo desproporcionado; de otra forma se medirá utilizando el Modelo del Costo.</a:t>
            </a:r>
          </a:p>
          <a:p>
            <a:pPr algn="just"/>
            <a:endParaRPr lang="es-MX" dirty="0"/>
          </a:p>
          <a:p>
            <a:endParaRPr lang="es-CL" dirty="0"/>
          </a:p>
        </p:txBody>
      </p:sp>
      <p:pic>
        <p:nvPicPr>
          <p:cNvPr id="4" name="Picture 3">
            <a:extLst>
              <a:ext uri="{FF2B5EF4-FFF2-40B4-BE49-F238E27FC236}">
                <a16:creationId xmlns:a16="http://schemas.microsoft.com/office/drawing/2014/main" id="{EC0383DC-0722-D5FD-891B-568F05EE921A}"/>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D1A9B103-615A-F641-4F22-36E0FCE4A8D1}"/>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256695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7CEE84-4B24-CC93-62CC-4C022B104085}"/>
              </a:ext>
            </a:extLst>
          </p:cNvPr>
          <p:cNvSpPr>
            <a:spLocks noGrp="1"/>
          </p:cNvSpPr>
          <p:nvPr>
            <p:ph type="title"/>
          </p:nvPr>
        </p:nvSpPr>
        <p:spPr/>
        <p:txBody>
          <a:bodyPr/>
          <a:lstStyle/>
          <a:p>
            <a:pPr algn="ctr"/>
            <a:r>
              <a:rPr lang="es-CL" dirty="0">
                <a:solidFill>
                  <a:srgbClr val="C00000"/>
                </a:solidFill>
              </a:rPr>
              <a:t>CONVERGENCIA DE LA MONEDA EXTRANJERA</a:t>
            </a:r>
          </a:p>
        </p:txBody>
      </p:sp>
      <p:sp>
        <p:nvSpPr>
          <p:cNvPr id="3" name="Marcador de contenido 2">
            <a:extLst>
              <a:ext uri="{FF2B5EF4-FFF2-40B4-BE49-F238E27FC236}">
                <a16:creationId xmlns:a16="http://schemas.microsoft.com/office/drawing/2014/main" id="{EF29246F-7E80-5B7C-C1FF-74E11D38982F}"/>
              </a:ext>
            </a:extLst>
          </p:cNvPr>
          <p:cNvSpPr>
            <a:spLocks noGrp="1"/>
          </p:cNvSpPr>
          <p:nvPr>
            <p:ph idx="1"/>
          </p:nvPr>
        </p:nvSpPr>
        <p:spPr/>
        <p:txBody>
          <a:bodyPr>
            <a:normAutofit/>
          </a:bodyPr>
          <a:lstStyle/>
          <a:p>
            <a:pPr algn="just"/>
            <a:r>
              <a:rPr lang="es-CL" b="1" dirty="0"/>
              <a:t>IFRS FULL</a:t>
            </a:r>
            <a:r>
              <a:rPr lang="es-CL" dirty="0"/>
              <a:t>: exige al momento de la venta de la participación que se traspasen de patrimonio a resultados.</a:t>
            </a:r>
          </a:p>
          <a:p>
            <a:pPr algn="just"/>
            <a:r>
              <a:rPr lang="es-MX" b="1" dirty="0"/>
              <a:t>PYMES</a:t>
            </a:r>
            <a:r>
              <a:rPr lang="es-MX" dirty="0"/>
              <a:t>: no permite o exige que las diferencias de cambio acumuladas relacionadas con un negocio en el extranjero que hayan sido previamente reconocidas en otro resultado integral se reclasifiquen de patrimonio a resultados, cuando se reconozca la pérdida o ganancia por la disposición.</a:t>
            </a:r>
            <a:endParaRPr lang="es-CL" dirty="0"/>
          </a:p>
        </p:txBody>
      </p:sp>
      <p:pic>
        <p:nvPicPr>
          <p:cNvPr id="4" name="Picture 3">
            <a:extLst>
              <a:ext uri="{FF2B5EF4-FFF2-40B4-BE49-F238E27FC236}">
                <a16:creationId xmlns:a16="http://schemas.microsoft.com/office/drawing/2014/main" id="{F5263C5E-E301-C9CC-7CAD-152C25F2A146}"/>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87EE4DD0-1B6C-2CD1-A890-F8196C20C7E6}"/>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309908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F0F496-2411-965E-A2DC-EA11817F4ABE}"/>
              </a:ext>
            </a:extLst>
          </p:cNvPr>
          <p:cNvSpPr>
            <a:spLocks noGrp="1"/>
          </p:cNvSpPr>
          <p:nvPr>
            <p:ph type="title"/>
          </p:nvPr>
        </p:nvSpPr>
        <p:spPr>
          <a:xfrm>
            <a:off x="838200" y="441325"/>
            <a:ext cx="10515600" cy="1325563"/>
          </a:xfrm>
        </p:spPr>
        <p:txBody>
          <a:bodyPr/>
          <a:lstStyle/>
          <a:p>
            <a:pPr algn="ctr"/>
            <a:r>
              <a:rPr lang="es-CL" dirty="0">
                <a:solidFill>
                  <a:srgbClr val="C00000"/>
                </a:solidFill>
              </a:rPr>
              <a:t>ESTADOS DE FLUJOS DE EFECTIVO</a:t>
            </a:r>
          </a:p>
        </p:txBody>
      </p:sp>
      <p:sp>
        <p:nvSpPr>
          <p:cNvPr id="3" name="Marcador de contenido 2">
            <a:extLst>
              <a:ext uri="{FF2B5EF4-FFF2-40B4-BE49-F238E27FC236}">
                <a16:creationId xmlns:a16="http://schemas.microsoft.com/office/drawing/2014/main" id="{F4BD616E-F355-1A06-EC80-016AB2059C26}"/>
              </a:ext>
            </a:extLst>
          </p:cNvPr>
          <p:cNvSpPr>
            <a:spLocks noGrp="1"/>
          </p:cNvSpPr>
          <p:nvPr>
            <p:ph idx="1"/>
          </p:nvPr>
        </p:nvSpPr>
        <p:spPr/>
        <p:txBody>
          <a:bodyPr>
            <a:normAutofit/>
          </a:bodyPr>
          <a:lstStyle/>
          <a:p>
            <a:pPr algn="just"/>
            <a:r>
              <a:rPr lang="es-CL" b="1" dirty="0"/>
              <a:t>IFRS FULL</a:t>
            </a:r>
            <a:r>
              <a:rPr lang="es-CL" dirty="0"/>
              <a:t>: aconseja utilizar el Método Directo para la presentación del Estado de Flujos de Efectivo.</a:t>
            </a:r>
          </a:p>
          <a:p>
            <a:pPr algn="just"/>
            <a:r>
              <a:rPr lang="es-CL" b="1" dirty="0"/>
              <a:t>PYMES</a:t>
            </a:r>
            <a:r>
              <a:rPr lang="es-CL" dirty="0"/>
              <a:t>: </a:t>
            </a:r>
            <a:r>
              <a:rPr lang="es-MX" dirty="0"/>
              <a:t>no fomenta de forma explícita el uso del Método Directo </a:t>
            </a:r>
            <a:r>
              <a:rPr lang="es-CL" dirty="0"/>
              <a:t>para la presentación del Estado de Flujos de Efectivo.</a:t>
            </a:r>
          </a:p>
        </p:txBody>
      </p:sp>
      <p:pic>
        <p:nvPicPr>
          <p:cNvPr id="4" name="Picture 3">
            <a:extLst>
              <a:ext uri="{FF2B5EF4-FFF2-40B4-BE49-F238E27FC236}">
                <a16:creationId xmlns:a16="http://schemas.microsoft.com/office/drawing/2014/main" id="{33517860-B1EC-EA9F-BF30-BF0909AA7C1B}"/>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55823665-E8A0-1E6C-F1B4-F16F709A9F66}"/>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420568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1919288" y="2636838"/>
            <a:ext cx="8229600" cy="914400"/>
          </a:xfrm>
        </p:spPr>
        <p:txBody>
          <a:bodyPr/>
          <a:lstStyle/>
          <a:p>
            <a:pPr algn="ctr"/>
            <a:r>
              <a:rPr lang="es-CL" altLang="es-CL" b="1" dirty="0"/>
              <a:t>FIN</a:t>
            </a:r>
          </a:p>
        </p:txBody>
      </p:sp>
      <p:pic>
        <p:nvPicPr>
          <p:cNvPr id="2" name="Picture 3">
            <a:extLst>
              <a:ext uri="{FF2B5EF4-FFF2-40B4-BE49-F238E27FC236}">
                <a16:creationId xmlns:a16="http://schemas.microsoft.com/office/drawing/2014/main" id="{B0F1AE5C-8D2D-1481-76C3-990B71894342}"/>
              </a:ext>
            </a:extLst>
          </p:cNvPr>
          <p:cNvPicPr>
            <a:picLocks noChangeAspect="1"/>
          </p:cNvPicPr>
          <p:nvPr/>
        </p:nvPicPr>
        <p:blipFill>
          <a:blip r:embed="rId2"/>
          <a:srcRect/>
          <a:stretch>
            <a:fillRect/>
          </a:stretch>
        </p:blipFill>
        <p:spPr>
          <a:xfrm>
            <a:off x="0" y="-273131"/>
            <a:ext cx="2064084" cy="1629981"/>
          </a:xfrm>
          <a:prstGeom prst="rect">
            <a:avLst/>
          </a:prstGeom>
        </p:spPr>
      </p:pic>
      <p:pic>
        <p:nvPicPr>
          <p:cNvPr id="4" name="Picture 4">
            <a:extLst>
              <a:ext uri="{FF2B5EF4-FFF2-40B4-BE49-F238E27FC236}">
                <a16:creationId xmlns:a16="http://schemas.microsoft.com/office/drawing/2014/main" id="{5D4419C5-A9A3-4924-6A3E-C26A8FBD56BA}"/>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92927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6CA32B2-640B-A772-7B42-2BEB269CF622}"/>
              </a:ext>
            </a:extLst>
          </p:cNvPr>
          <p:cNvSpPr>
            <a:spLocks noGrp="1"/>
          </p:cNvSpPr>
          <p:nvPr>
            <p:ph idx="1"/>
          </p:nvPr>
        </p:nvSpPr>
        <p:spPr/>
        <p:txBody>
          <a:bodyPr/>
          <a:lstStyle/>
          <a:p>
            <a:pPr algn="just"/>
            <a:r>
              <a:rPr lang="es-CL" dirty="0"/>
              <a:t>Las normas de </a:t>
            </a:r>
            <a:r>
              <a:rPr lang="es-CL" b="1" dirty="0"/>
              <a:t>IFRS para PYMES</a:t>
            </a:r>
            <a:r>
              <a:rPr lang="es-CL" dirty="0"/>
              <a:t>, no se redactaron en forma independiente, sino que analizaron las normas </a:t>
            </a:r>
            <a:r>
              <a:rPr lang="es-CL" b="1" dirty="0"/>
              <a:t>IFRS FULL </a:t>
            </a:r>
            <a:r>
              <a:rPr lang="es-CL" dirty="0"/>
              <a:t>y vieron que aspectos eran o no practicables para las </a:t>
            </a:r>
            <a:r>
              <a:rPr lang="es-CL" b="1" dirty="0"/>
              <a:t>PYMES</a:t>
            </a:r>
            <a:r>
              <a:rPr lang="es-CL" dirty="0"/>
              <a:t>.</a:t>
            </a:r>
          </a:p>
          <a:p>
            <a:pPr algn="just"/>
            <a:r>
              <a:rPr lang="es-CL" dirty="0"/>
              <a:t>Las normas </a:t>
            </a:r>
            <a:r>
              <a:rPr lang="es-CL" b="1" dirty="0"/>
              <a:t>PYMES</a:t>
            </a:r>
            <a:r>
              <a:rPr lang="es-CL" dirty="0"/>
              <a:t> están redactadas en un </a:t>
            </a:r>
            <a:r>
              <a:rPr lang="es-MX" dirty="0"/>
              <a:t>lenguaje simple e incluyen mucho menos orientación sobre cómo aplicar los principios.</a:t>
            </a:r>
            <a:endParaRPr lang="es-CL" dirty="0"/>
          </a:p>
        </p:txBody>
      </p:sp>
      <p:pic>
        <p:nvPicPr>
          <p:cNvPr id="5" name="Picture 4">
            <a:extLst>
              <a:ext uri="{FF2B5EF4-FFF2-40B4-BE49-F238E27FC236}">
                <a16:creationId xmlns:a16="http://schemas.microsoft.com/office/drawing/2014/main" id="{126D76C3-3CE7-53CC-0169-A342C05015E5}"/>
              </a:ext>
            </a:extLst>
          </p:cNvPr>
          <p:cNvPicPr>
            <a:picLocks noChangeAspect="1"/>
          </p:cNvPicPr>
          <p:nvPr/>
        </p:nvPicPr>
        <p:blipFill>
          <a:blip r:embed="rId3"/>
          <a:srcRect/>
          <a:stretch>
            <a:fillRect/>
          </a:stretch>
        </p:blipFill>
        <p:spPr>
          <a:xfrm>
            <a:off x="11173989" y="14528"/>
            <a:ext cx="867920" cy="867920"/>
          </a:xfrm>
          <a:prstGeom prst="rect">
            <a:avLst/>
          </a:prstGeom>
        </p:spPr>
      </p:pic>
      <p:pic>
        <p:nvPicPr>
          <p:cNvPr id="4" name="Picture 3">
            <a:extLst>
              <a:ext uri="{FF2B5EF4-FFF2-40B4-BE49-F238E27FC236}">
                <a16:creationId xmlns:a16="http://schemas.microsoft.com/office/drawing/2014/main" id="{0422A8EF-BEC6-F863-AC5E-2E548277B11B}"/>
              </a:ext>
            </a:extLst>
          </p:cNvPr>
          <p:cNvPicPr>
            <a:picLocks noChangeAspect="1"/>
          </p:cNvPicPr>
          <p:nvPr/>
        </p:nvPicPr>
        <p:blipFill>
          <a:blip r:embed="rId4"/>
          <a:srcRect/>
          <a:stretch>
            <a:fillRect/>
          </a:stretch>
        </p:blipFill>
        <p:spPr>
          <a:xfrm>
            <a:off x="0" y="-223970"/>
            <a:ext cx="1678593" cy="1325564"/>
          </a:xfrm>
          <a:prstGeom prst="rect">
            <a:avLst/>
          </a:prstGeom>
        </p:spPr>
      </p:pic>
    </p:spTree>
    <p:extLst>
      <p:ext uri="{BB962C8B-B14F-4D97-AF65-F5344CB8AC3E}">
        <p14:creationId xmlns:p14="http://schemas.microsoft.com/office/powerpoint/2010/main" val="28150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B3C4AF-F624-1B49-977E-962AEEF7FA2E}"/>
              </a:ext>
            </a:extLst>
          </p:cNvPr>
          <p:cNvSpPr>
            <a:spLocks noGrp="1"/>
          </p:cNvSpPr>
          <p:nvPr>
            <p:ph type="title"/>
          </p:nvPr>
        </p:nvSpPr>
        <p:spPr/>
        <p:txBody>
          <a:bodyPr/>
          <a:lstStyle/>
          <a:p>
            <a:pPr algn="ctr"/>
            <a:r>
              <a:rPr lang="es-CL" dirty="0">
                <a:solidFill>
                  <a:srgbClr val="C00000"/>
                </a:solidFill>
              </a:rPr>
              <a:t>COSTOS POR PRESTAMOS</a:t>
            </a:r>
          </a:p>
        </p:txBody>
      </p:sp>
      <p:sp>
        <p:nvSpPr>
          <p:cNvPr id="3" name="Marcador de contenido 2">
            <a:extLst>
              <a:ext uri="{FF2B5EF4-FFF2-40B4-BE49-F238E27FC236}">
                <a16:creationId xmlns:a16="http://schemas.microsoft.com/office/drawing/2014/main" id="{305FE7D4-B99D-9084-9C12-B3F2642F2C9E}"/>
              </a:ext>
            </a:extLst>
          </p:cNvPr>
          <p:cNvSpPr>
            <a:spLocks noGrp="1"/>
          </p:cNvSpPr>
          <p:nvPr>
            <p:ph idx="1"/>
          </p:nvPr>
        </p:nvSpPr>
        <p:spPr/>
        <p:txBody>
          <a:bodyPr>
            <a:normAutofit/>
          </a:bodyPr>
          <a:lstStyle/>
          <a:p>
            <a:pPr algn="just"/>
            <a:r>
              <a:rPr lang="es-CL" b="1" dirty="0"/>
              <a:t>IFRS FULL</a:t>
            </a:r>
            <a:r>
              <a:rPr lang="es-CL" dirty="0"/>
              <a:t>: </a:t>
            </a:r>
            <a:r>
              <a:rPr lang="es-MX" dirty="0"/>
              <a:t>una entidad capitalizará los costos por préstamos que sean directamente atribuibles a la adquisición, construcción o producción de activos aptos, como parte del costo de dichos activos y cesará la capitalización de los costos por préstamos cuando se hayan completado todas o prácticamente todas las actividades necesarias para preparar al activo apto para el uso al que va destinado o para su venta.</a:t>
            </a:r>
          </a:p>
          <a:p>
            <a:pPr algn="just"/>
            <a:r>
              <a:rPr lang="es-MX" b="1" dirty="0"/>
              <a:t>PYMES</a:t>
            </a:r>
            <a:r>
              <a:rPr lang="es-MX" dirty="0"/>
              <a:t>: no se capitalizan, son gasto.</a:t>
            </a:r>
            <a:endParaRPr lang="es-CL" dirty="0"/>
          </a:p>
        </p:txBody>
      </p:sp>
      <p:pic>
        <p:nvPicPr>
          <p:cNvPr id="4" name="Picture 3">
            <a:extLst>
              <a:ext uri="{FF2B5EF4-FFF2-40B4-BE49-F238E27FC236}">
                <a16:creationId xmlns:a16="http://schemas.microsoft.com/office/drawing/2014/main" id="{B2D3ECB3-63F3-050B-1D21-7898540B4168}"/>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57539E4F-59D6-FBB1-CDA7-07610939B1DB}"/>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239262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DD460-0699-1321-4341-283F3FB2A790}"/>
              </a:ext>
            </a:extLst>
          </p:cNvPr>
          <p:cNvSpPr>
            <a:spLocks noGrp="1"/>
          </p:cNvSpPr>
          <p:nvPr>
            <p:ph type="title"/>
          </p:nvPr>
        </p:nvSpPr>
        <p:spPr/>
        <p:txBody>
          <a:bodyPr/>
          <a:lstStyle/>
          <a:p>
            <a:pPr algn="ctr"/>
            <a:r>
              <a:rPr lang="es-CL" dirty="0">
                <a:solidFill>
                  <a:srgbClr val="C00000"/>
                </a:solidFill>
              </a:rPr>
              <a:t>COMBINACIONES DE NEGOCIOS</a:t>
            </a:r>
          </a:p>
        </p:txBody>
      </p:sp>
      <p:sp>
        <p:nvSpPr>
          <p:cNvPr id="3" name="Marcador de contenido 2">
            <a:extLst>
              <a:ext uri="{FF2B5EF4-FFF2-40B4-BE49-F238E27FC236}">
                <a16:creationId xmlns:a16="http://schemas.microsoft.com/office/drawing/2014/main" id="{66E1D736-873F-858C-0B20-0E057BB7B08E}"/>
              </a:ext>
            </a:extLst>
          </p:cNvPr>
          <p:cNvSpPr>
            <a:spLocks noGrp="1"/>
          </p:cNvSpPr>
          <p:nvPr>
            <p:ph idx="1"/>
          </p:nvPr>
        </p:nvSpPr>
        <p:spPr>
          <a:xfrm>
            <a:off x="838200" y="1825625"/>
            <a:ext cx="10515600" cy="4813300"/>
          </a:xfrm>
        </p:spPr>
        <p:txBody>
          <a:bodyPr>
            <a:normAutofit/>
          </a:bodyPr>
          <a:lstStyle/>
          <a:p>
            <a:pPr algn="just"/>
            <a:r>
              <a:rPr lang="es-CL" sz="2400" b="1" dirty="0"/>
              <a:t>IFRS FULL</a:t>
            </a:r>
            <a:r>
              <a:rPr lang="es-CL" sz="2400" dirty="0"/>
              <a:t>: al adquirir una participación que supere al 50% de otra entidad y se produce un menor valor de inversión (goodwill, plusvalía, factor de comercio, etc.), este goodwill no se amortiza, si no que está sujeto al test de deterioro.</a:t>
            </a:r>
          </a:p>
          <a:p>
            <a:pPr marL="0" indent="0" algn="just">
              <a:buNone/>
              <a:tabLst>
                <a:tab pos="266700" algn="l"/>
              </a:tabLst>
            </a:pPr>
            <a:r>
              <a:rPr lang="es-CL" sz="2400" dirty="0"/>
              <a:t>	No incluyen todos los costos directamente atribuibles a dicha 	combinación. 	</a:t>
            </a:r>
            <a:endParaRPr lang="es-MX" sz="2400" dirty="0"/>
          </a:p>
          <a:p>
            <a:pPr marL="266700" indent="-266700" algn="just">
              <a:tabLst>
                <a:tab pos="266700" algn="l"/>
              </a:tabLst>
            </a:pPr>
            <a:r>
              <a:rPr lang="es-MX" sz="2400" b="1" dirty="0"/>
              <a:t>PYMES</a:t>
            </a:r>
            <a:r>
              <a:rPr lang="es-MX" sz="2400" dirty="0"/>
              <a:t>: el </a:t>
            </a:r>
            <a:r>
              <a:rPr lang="es-MX" sz="2400" dirty="0" err="1"/>
              <a:t>goodwill</a:t>
            </a:r>
            <a:r>
              <a:rPr lang="es-MX" sz="2400" dirty="0"/>
              <a:t> se amortiza, si la entidad no puede medirse o establecerse con fiabilidad, no excederá de diez años.</a:t>
            </a:r>
          </a:p>
          <a:p>
            <a:pPr marL="0" indent="0" algn="just">
              <a:buNone/>
              <a:tabLst>
                <a:tab pos="266700" algn="l"/>
                <a:tab pos="542925" algn="l"/>
              </a:tabLst>
            </a:pPr>
            <a:r>
              <a:rPr lang="es-MX" sz="2400" dirty="0"/>
              <a:t>	El costo de una combinación de negocios incluye todos los costos 	directamente atribuibles a dicha combinación (por ejemplo, honorarios de 	búsqueda y honorarios de asesoramiento, jurídicos, contables, de 	valoración y otros honorarios profesionales o de consultoría que sean 	directamente atribuibles a la combinación de negocios).</a:t>
            </a:r>
            <a:endParaRPr lang="es-CL" sz="2400" dirty="0"/>
          </a:p>
          <a:p>
            <a:endParaRPr lang="es-CL" dirty="0"/>
          </a:p>
        </p:txBody>
      </p:sp>
      <p:pic>
        <p:nvPicPr>
          <p:cNvPr id="4" name="Picture 3">
            <a:extLst>
              <a:ext uri="{FF2B5EF4-FFF2-40B4-BE49-F238E27FC236}">
                <a16:creationId xmlns:a16="http://schemas.microsoft.com/office/drawing/2014/main" id="{29D8B147-C073-E664-484E-1ABFA8298658}"/>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B5B70019-BEE9-2AE1-6AF6-6F063B787931}"/>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182983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95470A-EE79-7525-32B3-AEBE455B12A3}"/>
              </a:ext>
            </a:extLst>
          </p:cNvPr>
          <p:cNvSpPr>
            <a:spLocks noGrp="1"/>
          </p:cNvSpPr>
          <p:nvPr>
            <p:ph type="title"/>
          </p:nvPr>
        </p:nvSpPr>
        <p:spPr/>
        <p:txBody>
          <a:bodyPr>
            <a:noAutofit/>
          </a:bodyPr>
          <a:lstStyle/>
          <a:p>
            <a:pPr algn="ctr"/>
            <a:r>
              <a:rPr lang="es-CL" sz="3600" dirty="0">
                <a:solidFill>
                  <a:srgbClr val="C00000"/>
                </a:solidFill>
              </a:rPr>
              <a:t>ACTIVOS NO CORRIENTES MANTENIDOS PARA LA VENTA Y OPERACIONES DISCONTINUADAS</a:t>
            </a:r>
          </a:p>
        </p:txBody>
      </p:sp>
      <p:sp>
        <p:nvSpPr>
          <p:cNvPr id="3" name="Marcador de contenido 2">
            <a:extLst>
              <a:ext uri="{FF2B5EF4-FFF2-40B4-BE49-F238E27FC236}">
                <a16:creationId xmlns:a16="http://schemas.microsoft.com/office/drawing/2014/main" id="{34F668C3-E1DB-74E4-BA17-80B9E32BE877}"/>
              </a:ext>
            </a:extLst>
          </p:cNvPr>
          <p:cNvSpPr>
            <a:spLocks noGrp="1"/>
          </p:cNvSpPr>
          <p:nvPr>
            <p:ph idx="1"/>
          </p:nvPr>
        </p:nvSpPr>
        <p:spPr/>
        <p:txBody>
          <a:bodyPr/>
          <a:lstStyle/>
          <a:p>
            <a:pPr algn="just"/>
            <a:r>
              <a:rPr lang="es-CL" sz="2800" b="1" dirty="0"/>
              <a:t>IFRS FULL</a:t>
            </a:r>
            <a:r>
              <a:rPr lang="es-CL" sz="2800" dirty="0"/>
              <a:t>: contempla un tratamiento contable cuando la Entidad decide destinar para la venta un Inmovilizado Material.</a:t>
            </a:r>
            <a:endParaRPr lang="es-MX" sz="2800" dirty="0"/>
          </a:p>
          <a:p>
            <a:pPr algn="just"/>
            <a:r>
              <a:rPr lang="es-MX" sz="2800" b="1" dirty="0"/>
              <a:t>PYMES</a:t>
            </a:r>
            <a:r>
              <a:rPr lang="es-MX" sz="2800" dirty="0"/>
              <a:t>: no existe norma al respecto.</a:t>
            </a:r>
            <a:endParaRPr lang="es-CL" sz="2800" dirty="0"/>
          </a:p>
          <a:p>
            <a:endParaRPr lang="es-CL" dirty="0"/>
          </a:p>
        </p:txBody>
      </p:sp>
      <p:pic>
        <p:nvPicPr>
          <p:cNvPr id="4" name="Picture 3">
            <a:extLst>
              <a:ext uri="{FF2B5EF4-FFF2-40B4-BE49-F238E27FC236}">
                <a16:creationId xmlns:a16="http://schemas.microsoft.com/office/drawing/2014/main" id="{503DF4FB-0AF0-24D9-E86E-278250DF65F4}"/>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ACE46B2F-D42D-C5E3-E7F7-63EF0298AFA3}"/>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6405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BAEDF9-D683-8143-4FD5-CC6875A5B975}"/>
              </a:ext>
            </a:extLst>
          </p:cNvPr>
          <p:cNvSpPr>
            <a:spLocks noGrp="1"/>
          </p:cNvSpPr>
          <p:nvPr>
            <p:ph type="title"/>
          </p:nvPr>
        </p:nvSpPr>
        <p:spPr/>
        <p:txBody>
          <a:bodyPr>
            <a:normAutofit/>
          </a:bodyPr>
          <a:lstStyle/>
          <a:p>
            <a:pPr algn="ctr"/>
            <a:r>
              <a:rPr lang="es-CL" dirty="0">
                <a:solidFill>
                  <a:srgbClr val="C00000"/>
                </a:solidFill>
              </a:rPr>
              <a:t>ARRENDAMIENTOS</a:t>
            </a:r>
          </a:p>
        </p:txBody>
      </p:sp>
      <p:sp>
        <p:nvSpPr>
          <p:cNvPr id="3" name="Marcador de contenido 2">
            <a:extLst>
              <a:ext uri="{FF2B5EF4-FFF2-40B4-BE49-F238E27FC236}">
                <a16:creationId xmlns:a16="http://schemas.microsoft.com/office/drawing/2014/main" id="{AEFE66B4-90E1-743D-ECBC-6943F09B4DDD}"/>
              </a:ext>
            </a:extLst>
          </p:cNvPr>
          <p:cNvSpPr>
            <a:spLocks noGrp="1"/>
          </p:cNvSpPr>
          <p:nvPr>
            <p:ph idx="1"/>
          </p:nvPr>
        </p:nvSpPr>
        <p:spPr/>
        <p:txBody>
          <a:bodyPr/>
          <a:lstStyle/>
          <a:p>
            <a:pPr algn="just"/>
            <a:r>
              <a:rPr lang="es-CL" sz="2800" b="1" dirty="0"/>
              <a:t>IFRS FULL</a:t>
            </a:r>
            <a:r>
              <a:rPr lang="es-CL" sz="2800" dirty="0"/>
              <a:t>: los tres tipos de arrendamientos se contabilizan de la misma manera.</a:t>
            </a:r>
            <a:endParaRPr lang="es-MX" sz="2800" dirty="0"/>
          </a:p>
          <a:p>
            <a:pPr algn="just"/>
            <a:r>
              <a:rPr lang="es-MX" sz="2800" b="1" dirty="0"/>
              <a:t>PYMES</a:t>
            </a:r>
            <a:r>
              <a:rPr lang="es-MX" sz="2800" dirty="0"/>
              <a:t>: los arrendamientos operativos se contabilizan de una manera, los arrendamientos financieros (leasing financiero) de otra y los arrendamientos con retro compra (lease back) de otra.</a:t>
            </a:r>
            <a:endParaRPr lang="es-CL" sz="2800" dirty="0"/>
          </a:p>
          <a:p>
            <a:endParaRPr lang="es-CL" dirty="0"/>
          </a:p>
        </p:txBody>
      </p:sp>
      <p:pic>
        <p:nvPicPr>
          <p:cNvPr id="4" name="Picture 3">
            <a:extLst>
              <a:ext uri="{FF2B5EF4-FFF2-40B4-BE49-F238E27FC236}">
                <a16:creationId xmlns:a16="http://schemas.microsoft.com/office/drawing/2014/main" id="{2F6FB275-BF7F-6B10-636A-EC2CDCF8F2D1}"/>
              </a:ext>
            </a:extLst>
          </p:cNvPr>
          <p:cNvPicPr>
            <a:picLocks noChangeAspect="1"/>
          </p:cNvPicPr>
          <p:nvPr/>
        </p:nvPicPr>
        <p:blipFill>
          <a:blip r:embed="rId2"/>
          <a:srcRect/>
          <a:stretch>
            <a:fillRect/>
          </a:stretch>
        </p:blipFill>
        <p:spPr>
          <a:xfrm>
            <a:off x="0" y="-223970"/>
            <a:ext cx="1661652" cy="1312186"/>
          </a:xfrm>
          <a:prstGeom prst="rect">
            <a:avLst/>
          </a:prstGeom>
        </p:spPr>
      </p:pic>
      <p:pic>
        <p:nvPicPr>
          <p:cNvPr id="6" name="Picture 4">
            <a:extLst>
              <a:ext uri="{FF2B5EF4-FFF2-40B4-BE49-F238E27FC236}">
                <a16:creationId xmlns:a16="http://schemas.microsoft.com/office/drawing/2014/main" id="{66E75F98-C04C-3EEB-A589-99B8B24A7097}"/>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397318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EA130D-9E7C-5814-6199-B12D6BDCC2C9}"/>
              </a:ext>
            </a:extLst>
          </p:cNvPr>
          <p:cNvSpPr>
            <a:spLocks noGrp="1"/>
          </p:cNvSpPr>
          <p:nvPr>
            <p:ph type="title"/>
          </p:nvPr>
        </p:nvSpPr>
        <p:spPr/>
        <p:txBody>
          <a:bodyPr/>
          <a:lstStyle/>
          <a:p>
            <a:pPr algn="ctr"/>
            <a:r>
              <a:rPr lang="es-CL" dirty="0">
                <a:solidFill>
                  <a:srgbClr val="C00000"/>
                </a:solidFill>
              </a:rPr>
              <a:t>ACTIVOS INTANGIBLES</a:t>
            </a:r>
          </a:p>
        </p:txBody>
      </p:sp>
      <p:sp>
        <p:nvSpPr>
          <p:cNvPr id="4" name="CuadroTexto 3">
            <a:extLst>
              <a:ext uri="{FF2B5EF4-FFF2-40B4-BE49-F238E27FC236}">
                <a16:creationId xmlns:a16="http://schemas.microsoft.com/office/drawing/2014/main" id="{CB1FCBC3-D1AD-262F-FBA4-6E31E8C58EED}"/>
              </a:ext>
            </a:extLst>
          </p:cNvPr>
          <p:cNvSpPr txBox="1"/>
          <p:nvPr/>
        </p:nvSpPr>
        <p:spPr>
          <a:xfrm>
            <a:off x="838200" y="1753116"/>
            <a:ext cx="10515600" cy="3582519"/>
          </a:xfrm>
          <a:prstGeom prst="rect">
            <a:avLst/>
          </a:prstGeom>
          <a:noFill/>
        </p:spPr>
        <p:txBody>
          <a:bodyPr wrap="square" rtlCol="0">
            <a:spAutoFit/>
          </a:bodyPr>
          <a:lstStyle/>
          <a:p>
            <a:pPr algn="just">
              <a:lnSpc>
                <a:spcPct val="90000"/>
              </a:lnSpc>
              <a:spcBef>
                <a:spcPts val="1000"/>
              </a:spcBef>
            </a:pPr>
            <a:r>
              <a:rPr lang="es-MX" sz="2800" dirty="0">
                <a:latin typeface="Arial" panose="020B0604020202020204" pitchFamily="34" charset="0"/>
              </a:rPr>
              <a:t>Frente a un estudio original y planificado, emprendido con la finalidad de obtener nuevos conocimientos científicos o tecnológicos (Fase de Investigación) y posterior aplicación de los resultados de la investigación o de cualquier otro tipo de conocimiento científico por medio de un plan para la producción de materiales, dispositivos, productos, procesos, sistemas o servicios nuevos, o sustancialmente mejorados, antes del comienzo de su producción o uso comercial (Fase de Desarrollo).</a:t>
            </a:r>
            <a:endParaRPr lang="es-CL" sz="2800" dirty="0">
              <a:latin typeface="Arial" panose="020B0604020202020204" pitchFamily="34" charset="0"/>
            </a:endParaRPr>
          </a:p>
        </p:txBody>
      </p:sp>
      <p:pic>
        <p:nvPicPr>
          <p:cNvPr id="3" name="Picture 3">
            <a:extLst>
              <a:ext uri="{FF2B5EF4-FFF2-40B4-BE49-F238E27FC236}">
                <a16:creationId xmlns:a16="http://schemas.microsoft.com/office/drawing/2014/main" id="{BB304F41-0ECB-7E2F-141B-766E5823C8A1}"/>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D34C0A37-1E5C-7DC8-A390-5F2403FFA050}"/>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53235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B98897-E0D8-833C-DB8D-7F4C328B4D6F}"/>
              </a:ext>
            </a:extLst>
          </p:cNvPr>
          <p:cNvSpPr>
            <a:spLocks noGrp="1"/>
          </p:cNvSpPr>
          <p:nvPr>
            <p:ph type="title"/>
          </p:nvPr>
        </p:nvSpPr>
        <p:spPr/>
        <p:txBody>
          <a:bodyPr/>
          <a:lstStyle/>
          <a:p>
            <a:pPr algn="ctr"/>
            <a:r>
              <a:rPr lang="es-CL" dirty="0">
                <a:solidFill>
                  <a:srgbClr val="C00000"/>
                </a:solidFill>
              </a:rPr>
              <a:t>ACTIVOS INTANGIBLES</a:t>
            </a:r>
            <a:br>
              <a:rPr lang="es-CL" sz="2400" dirty="0"/>
            </a:br>
            <a:r>
              <a:rPr lang="es-CL" sz="2400" dirty="0"/>
              <a:t> (Continuación)</a:t>
            </a:r>
          </a:p>
        </p:txBody>
      </p:sp>
      <p:sp>
        <p:nvSpPr>
          <p:cNvPr id="3" name="Marcador de contenido 2">
            <a:extLst>
              <a:ext uri="{FF2B5EF4-FFF2-40B4-BE49-F238E27FC236}">
                <a16:creationId xmlns:a16="http://schemas.microsoft.com/office/drawing/2014/main" id="{A7965146-31D9-65EC-8A34-C94F5FE7A880}"/>
              </a:ext>
            </a:extLst>
          </p:cNvPr>
          <p:cNvSpPr>
            <a:spLocks noGrp="1"/>
          </p:cNvSpPr>
          <p:nvPr>
            <p:ph idx="1"/>
          </p:nvPr>
        </p:nvSpPr>
        <p:spPr/>
        <p:txBody>
          <a:bodyPr/>
          <a:lstStyle/>
          <a:p>
            <a:pPr algn="just"/>
            <a:r>
              <a:rPr lang="es-CL" sz="2800" b="1" dirty="0"/>
              <a:t>IFRS FULL</a:t>
            </a:r>
            <a:r>
              <a:rPr lang="es-CL" sz="2800" dirty="0"/>
              <a:t>: la Fase de Investigación es gasto y la Fase de Desarrollo se activa.</a:t>
            </a:r>
            <a:endParaRPr lang="es-MX" sz="2800" dirty="0"/>
          </a:p>
          <a:p>
            <a:pPr algn="just"/>
            <a:r>
              <a:rPr lang="es-MX" sz="2800" b="1" dirty="0"/>
              <a:t>PYMES</a:t>
            </a:r>
            <a:r>
              <a:rPr lang="es-MX" sz="2800" dirty="0"/>
              <a:t>: tanto </a:t>
            </a:r>
            <a:r>
              <a:rPr lang="es-CL" sz="2800" dirty="0"/>
              <a:t>la Fase de Investigación como la de Desarrollo son gasto.</a:t>
            </a:r>
            <a:endParaRPr lang="es-MX" sz="2800" dirty="0"/>
          </a:p>
          <a:p>
            <a:endParaRPr lang="es-CL" dirty="0"/>
          </a:p>
        </p:txBody>
      </p:sp>
      <p:pic>
        <p:nvPicPr>
          <p:cNvPr id="4" name="Picture 3">
            <a:extLst>
              <a:ext uri="{FF2B5EF4-FFF2-40B4-BE49-F238E27FC236}">
                <a16:creationId xmlns:a16="http://schemas.microsoft.com/office/drawing/2014/main" id="{667E48A6-DB4B-FE18-5D95-DA442D3BD3FC}"/>
              </a:ext>
            </a:extLst>
          </p:cNvPr>
          <p:cNvPicPr>
            <a:picLocks noChangeAspect="1"/>
          </p:cNvPicPr>
          <p:nvPr/>
        </p:nvPicPr>
        <p:blipFill>
          <a:blip r:embed="rId2"/>
          <a:srcRect/>
          <a:stretch>
            <a:fillRect/>
          </a:stretch>
        </p:blipFill>
        <p:spPr>
          <a:xfrm>
            <a:off x="0" y="-223971"/>
            <a:ext cx="1678592" cy="1325563"/>
          </a:xfrm>
          <a:prstGeom prst="rect">
            <a:avLst/>
          </a:prstGeom>
        </p:spPr>
      </p:pic>
      <p:pic>
        <p:nvPicPr>
          <p:cNvPr id="6" name="Picture 4">
            <a:extLst>
              <a:ext uri="{FF2B5EF4-FFF2-40B4-BE49-F238E27FC236}">
                <a16:creationId xmlns:a16="http://schemas.microsoft.com/office/drawing/2014/main" id="{468A3BA5-2887-A810-0BBD-09B798047FEC}"/>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23500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FC1AC2-42AD-D9A2-A136-4E1A5A0EAB76}"/>
              </a:ext>
            </a:extLst>
          </p:cNvPr>
          <p:cNvSpPr>
            <a:spLocks noGrp="1"/>
          </p:cNvSpPr>
          <p:nvPr>
            <p:ph type="title"/>
          </p:nvPr>
        </p:nvSpPr>
        <p:spPr/>
        <p:txBody>
          <a:bodyPr/>
          <a:lstStyle/>
          <a:p>
            <a:pPr algn="ctr"/>
            <a:r>
              <a:rPr lang="es-CL" dirty="0">
                <a:solidFill>
                  <a:srgbClr val="C00000"/>
                </a:solidFill>
              </a:rPr>
              <a:t>ACTIVOS INTANGIBLES</a:t>
            </a:r>
            <a:br>
              <a:rPr lang="es-CL" sz="2400" dirty="0"/>
            </a:br>
            <a:r>
              <a:rPr lang="es-CL" sz="2400" dirty="0"/>
              <a:t> (Continuación)</a:t>
            </a:r>
            <a:endParaRPr lang="es-CL" dirty="0"/>
          </a:p>
        </p:txBody>
      </p:sp>
      <p:sp>
        <p:nvSpPr>
          <p:cNvPr id="3" name="Marcador de contenido 2">
            <a:extLst>
              <a:ext uri="{FF2B5EF4-FFF2-40B4-BE49-F238E27FC236}">
                <a16:creationId xmlns:a16="http://schemas.microsoft.com/office/drawing/2014/main" id="{FBE776E6-01BF-9090-B489-6A27666FB674}"/>
              </a:ext>
            </a:extLst>
          </p:cNvPr>
          <p:cNvSpPr>
            <a:spLocks noGrp="1"/>
          </p:cNvSpPr>
          <p:nvPr>
            <p:ph idx="1"/>
          </p:nvPr>
        </p:nvSpPr>
        <p:spPr>
          <a:xfrm>
            <a:off x="633412" y="1844675"/>
            <a:ext cx="10925176" cy="4565650"/>
          </a:xfrm>
        </p:spPr>
        <p:txBody>
          <a:bodyPr>
            <a:normAutofit fontScale="25000" lnSpcReduction="20000"/>
          </a:bodyPr>
          <a:lstStyle/>
          <a:p>
            <a:pPr marL="266700" indent="-266700" algn="just">
              <a:lnSpc>
                <a:spcPct val="110000"/>
              </a:lnSpc>
              <a:tabLst>
                <a:tab pos="447675" algn="l"/>
              </a:tabLst>
            </a:pPr>
            <a:r>
              <a:rPr lang="es-MX" sz="9600" b="1" dirty="0"/>
              <a:t>IFRS FULL</a:t>
            </a:r>
            <a:r>
              <a:rPr lang="es-MX" sz="9600" dirty="0"/>
              <a:t>: requieren que los activos intangibles de vida útil indefinida se contabilicen utilizando el Modelo del Costo.</a:t>
            </a:r>
          </a:p>
          <a:p>
            <a:pPr marL="0" indent="0" algn="just">
              <a:lnSpc>
                <a:spcPct val="110000"/>
              </a:lnSpc>
              <a:buNone/>
              <a:tabLst>
                <a:tab pos="266700" algn="l"/>
              </a:tabLst>
            </a:pPr>
            <a:r>
              <a:rPr lang="es-MX" sz="9600" dirty="0"/>
              <a:t>	Para los activos intangibles con vida útil definida las IFRS FULL permiten 	usar el Modelo del Costo o el Modelo de Revaluación</a:t>
            </a:r>
          </a:p>
          <a:p>
            <a:pPr marL="266700" indent="-266700" algn="just">
              <a:lnSpc>
                <a:spcPct val="110000"/>
              </a:lnSpc>
              <a:tabLst>
                <a:tab pos="447675" algn="l"/>
              </a:tabLst>
            </a:pPr>
            <a:endParaRPr lang="es-MX" sz="9600" dirty="0"/>
          </a:p>
          <a:p>
            <a:pPr marL="266700" indent="-266700" algn="just">
              <a:lnSpc>
                <a:spcPct val="110000"/>
              </a:lnSpc>
              <a:tabLst>
                <a:tab pos="266700" algn="l"/>
              </a:tabLst>
            </a:pPr>
            <a:r>
              <a:rPr lang="es-MX" sz="9600" b="1" dirty="0"/>
              <a:t>PYMES </a:t>
            </a:r>
            <a:r>
              <a:rPr lang="es-MX" sz="9600" dirty="0"/>
              <a:t>considera que todos los activos intangibles (incluidos los activos intangibles de vida útil indefinida) tienen una vida útil finita, lo que implica, amortizar todos los activos intangibles, lo que dependerá  del período sobre el cual la entidad espera utilizar el activo, si la entidad no es capaz de realizar una estimación fiable, se presumirá que es de 10 años.</a:t>
            </a:r>
          </a:p>
          <a:p>
            <a:pPr marL="0" indent="0" algn="just">
              <a:lnSpc>
                <a:spcPct val="110000"/>
              </a:lnSpc>
              <a:buNone/>
              <a:tabLst>
                <a:tab pos="266700" algn="l"/>
              </a:tabLst>
            </a:pPr>
            <a:r>
              <a:rPr lang="es-MX" sz="9600" dirty="0"/>
              <a:t>	Sólo acepta el Modelo del Costo.</a:t>
            </a:r>
            <a:endParaRPr lang="es-CL" dirty="0"/>
          </a:p>
        </p:txBody>
      </p:sp>
      <p:pic>
        <p:nvPicPr>
          <p:cNvPr id="4" name="Picture 3">
            <a:extLst>
              <a:ext uri="{FF2B5EF4-FFF2-40B4-BE49-F238E27FC236}">
                <a16:creationId xmlns:a16="http://schemas.microsoft.com/office/drawing/2014/main" id="{FA0480C5-D9DB-DD9C-4DAD-7FFED7F22153}"/>
              </a:ext>
            </a:extLst>
          </p:cNvPr>
          <p:cNvPicPr>
            <a:picLocks noChangeAspect="1"/>
          </p:cNvPicPr>
          <p:nvPr/>
        </p:nvPicPr>
        <p:blipFill>
          <a:blip r:embed="rId2"/>
          <a:srcRect/>
          <a:stretch>
            <a:fillRect/>
          </a:stretch>
        </p:blipFill>
        <p:spPr>
          <a:xfrm>
            <a:off x="0" y="-223970"/>
            <a:ext cx="1678593" cy="1325564"/>
          </a:xfrm>
          <a:prstGeom prst="rect">
            <a:avLst/>
          </a:prstGeom>
        </p:spPr>
      </p:pic>
      <p:pic>
        <p:nvPicPr>
          <p:cNvPr id="6" name="Picture 4">
            <a:extLst>
              <a:ext uri="{FF2B5EF4-FFF2-40B4-BE49-F238E27FC236}">
                <a16:creationId xmlns:a16="http://schemas.microsoft.com/office/drawing/2014/main" id="{343953BB-43F6-E393-8BD1-803D3BD30BDB}"/>
              </a:ext>
            </a:extLst>
          </p:cNvPr>
          <p:cNvPicPr>
            <a:picLocks noChangeAspect="1"/>
          </p:cNvPicPr>
          <p:nvPr/>
        </p:nvPicPr>
        <p:blipFill>
          <a:blip r:embed="rId3"/>
          <a:srcRect/>
          <a:stretch>
            <a:fillRect/>
          </a:stretch>
        </p:blipFill>
        <p:spPr>
          <a:xfrm>
            <a:off x="11173989" y="14528"/>
            <a:ext cx="867920" cy="867920"/>
          </a:xfrm>
          <a:prstGeom prst="rect">
            <a:avLst/>
          </a:prstGeom>
        </p:spPr>
      </p:pic>
    </p:spTree>
    <p:extLst>
      <p:ext uri="{BB962C8B-B14F-4D97-AF65-F5344CB8AC3E}">
        <p14:creationId xmlns:p14="http://schemas.microsoft.com/office/powerpoint/2010/main" val="119205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900</TotalTime>
  <Words>824</Words>
  <Application>Microsoft Office PowerPoint</Application>
  <PresentationFormat>Panorámica</PresentationFormat>
  <Paragraphs>41</Paragraphs>
  <Slides>13</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13</vt:i4>
      </vt:variant>
    </vt:vector>
  </HeadingPairs>
  <TitlesOfParts>
    <vt:vector size="16" baseType="lpstr">
      <vt:lpstr>Arial</vt:lpstr>
      <vt:lpstr>Calibri</vt:lpstr>
      <vt:lpstr>Tema de Office</vt:lpstr>
      <vt:lpstr>Presentación de PowerPoint</vt:lpstr>
      <vt:lpstr>Presentación de PowerPoint</vt:lpstr>
      <vt:lpstr>COSTOS POR PRESTAMOS</vt:lpstr>
      <vt:lpstr>COMBINACIONES DE NEGOCIOS</vt:lpstr>
      <vt:lpstr>ACTIVOS NO CORRIENTES MANTENIDOS PARA LA VENTA Y OPERACIONES DISCONTINUADAS</vt:lpstr>
      <vt:lpstr>ARRENDAMIENTOS</vt:lpstr>
      <vt:lpstr>ACTIVOS INTANGIBLES</vt:lpstr>
      <vt:lpstr>ACTIVOS INTANGIBLES  (Continuación)</vt:lpstr>
      <vt:lpstr>ACTIVOS INTANGIBLES  (Continuación)</vt:lpstr>
      <vt:lpstr>PROPIEDADES DE INVERSION</vt:lpstr>
      <vt:lpstr>CONVERGENCIA DE LA MONEDA EXTRANJERA</vt:lpstr>
      <vt:lpstr>ESTADOS DE FLUJOS DE EFECTIVO</vt:lpstr>
      <vt:lpstr>FIN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Gonzalo Moll (FRAYLEON)</dc:creator>
  <cp:lastModifiedBy>Gonzalo Moll (FRAYLEON)</cp:lastModifiedBy>
  <cp:revision>143</cp:revision>
  <dcterms:created xsi:type="dcterms:W3CDTF">2020-08-30T16:41:42Z</dcterms:created>
  <dcterms:modified xsi:type="dcterms:W3CDTF">2024-09-26T12:11:34Z</dcterms:modified>
</cp:coreProperties>
</file>