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8" r:id="rId2"/>
    <p:sldId id="335" r:id="rId3"/>
    <p:sldId id="257" r:id="rId4"/>
    <p:sldId id="316" r:id="rId5"/>
    <p:sldId id="313" r:id="rId6"/>
    <p:sldId id="290" r:id="rId7"/>
    <p:sldId id="259" r:id="rId8"/>
    <p:sldId id="314" r:id="rId9"/>
    <p:sldId id="260" r:id="rId10"/>
    <p:sldId id="261" r:id="rId11"/>
    <p:sldId id="263" r:id="rId12"/>
    <p:sldId id="317" r:id="rId13"/>
    <p:sldId id="264" r:id="rId14"/>
    <p:sldId id="340" r:id="rId15"/>
    <p:sldId id="266" r:id="rId16"/>
    <p:sldId id="327" r:id="rId17"/>
    <p:sldId id="267" r:id="rId18"/>
    <p:sldId id="318" r:id="rId19"/>
    <p:sldId id="319" r:id="rId20"/>
    <p:sldId id="306" r:id="rId21"/>
    <p:sldId id="323" r:id="rId22"/>
    <p:sldId id="324" r:id="rId23"/>
    <p:sldId id="325" r:id="rId24"/>
    <p:sldId id="291" r:id="rId25"/>
    <p:sldId id="268" r:id="rId26"/>
    <p:sldId id="320" r:id="rId27"/>
    <p:sldId id="328" r:id="rId28"/>
    <p:sldId id="326" r:id="rId29"/>
    <p:sldId id="269" r:id="rId30"/>
    <p:sldId id="341" r:id="rId31"/>
    <p:sldId id="270" r:id="rId32"/>
    <p:sldId id="271" r:id="rId33"/>
    <p:sldId id="272" r:id="rId34"/>
    <p:sldId id="310" r:id="rId35"/>
    <p:sldId id="273" r:id="rId36"/>
    <p:sldId id="276" r:id="rId37"/>
    <p:sldId id="336" r:id="rId38"/>
    <p:sldId id="279" r:id="rId39"/>
    <p:sldId id="342" r:id="rId40"/>
    <p:sldId id="277" r:id="rId41"/>
    <p:sldId id="280" r:id="rId42"/>
    <p:sldId id="334" r:id="rId43"/>
    <p:sldId id="284" r:id="rId44"/>
    <p:sldId id="333" r:id="rId45"/>
    <p:sldId id="331" r:id="rId46"/>
    <p:sldId id="329" r:id="rId47"/>
    <p:sldId id="332" r:id="rId48"/>
    <p:sldId id="330" r:id="rId49"/>
    <p:sldId id="307" r:id="rId50"/>
    <p:sldId id="308" r:id="rId51"/>
    <p:sldId id="309" r:id="rId52"/>
    <p:sldId id="343" r:id="rId53"/>
    <p:sldId id="312" r:id="rId54"/>
    <p:sldId id="287" r:id="rId55"/>
    <p:sldId id="286" r:id="rId56"/>
    <p:sldId id="288" r:id="rId57"/>
    <p:sldId id="289" r:id="rId58"/>
    <p:sldId id="315" r:id="rId59"/>
    <p:sldId id="321" r:id="rId60"/>
  </p:sldIdLst>
  <p:sldSz cx="12192000" cy="6858000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E1A205"/>
    <a:srgbClr val="EAB200"/>
    <a:srgbClr val="FFCA21"/>
    <a:srgbClr val="00CC00"/>
    <a:srgbClr val="996633"/>
    <a:srgbClr val="660066"/>
    <a:srgbClr val="339966"/>
    <a:srgbClr val="CCCC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1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7CC34-C083-4B2B-9BD5-2D9160A5CDFC}" type="datetimeFigureOut">
              <a:rPr lang="es-VE" smtClean="0"/>
              <a:t>25/9/2023</a:t>
            </a:fld>
            <a:endParaRPr lang="es-V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7F05E-7B3A-4AE7-9944-D735B07D574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69031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27F05E-7B3A-4AE7-9944-D735B07D574F}" type="slidenum">
              <a:rPr lang="es-VE" smtClean="0"/>
              <a:t>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89934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F037B550-926F-41FE-BE5C-4AF2E7C9BE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358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DA7F3DE-02E8-4624-96FC-ECB55B737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5010" y="1026827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F87C302E-87CE-4C1E-A360-97BCA5676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010" y="3506502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VE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CD33EF5D-2790-4D2A-A426-8BE3ED02EF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923" y="6615661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BABC88-8A20-47AB-8071-70E59E55B98E}" type="datetime1">
              <a:rPr lang="es-VE" smtClean="0"/>
              <a:t>25/9/2023</a:t>
            </a:fld>
            <a:endParaRPr lang="es-V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375B9C76-1147-4CB9-BA76-89843BDD5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602014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EB5A49F8-6048-4AF7-84D1-54877644D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4881" y="660200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44AF3F-DC2F-438D-9D98-194B11D16D67}" type="slidenum">
              <a:rPr lang="es-VE" smtClean="0"/>
              <a:pPr/>
              <a:t>‹Nº›</a:t>
            </a:fld>
            <a:endParaRPr lang="es-VE"/>
          </a:p>
        </p:txBody>
      </p:sp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68B1A4F5-5EA2-1092-5A1E-47E12EFE74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548" y="2127128"/>
            <a:ext cx="1363645" cy="142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36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C1E8B0DE-C225-4630-BABF-3A233686C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F7991F39-319A-4036-A777-0D8C6DC1E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86AFB690-CAE6-4623-9039-0925F2056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10CF0-C61A-4549-B514-F5B49CE89C66}" type="datetime1">
              <a:rPr lang="es-VE" smtClean="0"/>
              <a:t>25/9/2023</a:t>
            </a:fld>
            <a:endParaRPr lang="es-V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1D1256FA-C4E2-4A07-B18B-C660B88C8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2F6278D0-AE15-4962-B458-F5A938680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765091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D2E34D44-98DF-47FA-AF6C-EE609BCF2E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F654CA76-FF4C-471D-A348-FCC0A143A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E8FF5394-91DA-4CEA-B409-8B7F64656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3D5B5-19EA-4172-A50E-CE9F1888D115}" type="datetime1">
              <a:rPr lang="es-VE" smtClean="0"/>
              <a:t>25/9/2023</a:t>
            </a:fld>
            <a:endParaRPr lang="es-V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2ED89757-FCEF-41A0-837E-354BACDAC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59D076CE-C2A6-40FE-9549-C3604D2A4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63411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B11AE72D-683B-47FF-A782-169C48C975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1358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D0374F1-7366-4937-A749-EBCC78EC8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6848" y="365125"/>
            <a:ext cx="9225886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V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49BED4FE-F385-4530-8D33-E19366657D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846" y="1825625"/>
            <a:ext cx="9225888" cy="422033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CE6EBBE-D561-4839-944D-1D6F7417AB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3774" y="6596175"/>
            <a:ext cx="2743200" cy="365125"/>
          </a:xfrm>
        </p:spPr>
        <p:txBody>
          <a:bodyPr/>
          <a:lstStyle/>
          <a:p>
            <a:fld id="{56CF4A34-E8A4-4E40-9709-579E10E41C1E}" type="datetime1">
              <a:rPr lang="es-VE" smtClean="0"/>
              <a:t>25/9/2023</a:t>
            </a:fld>
            <a:endParaRPr lang="es-V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11C79577-69FC-49F8-B23E-6B477A33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7784" y="6602011"/>
            <a:ext cx="4114800" cy="365125"/>
          </a:xfrm>
        </p:spPr>
        <p:txBody>
          <a:bodyPr/>
          <a:lstStyle/>
          <a:p>
            <a:endParaRPr lang="es-VE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9A04DBD7-6844-4DA9-82D0-6623BD60C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8399" y="6588365"/>
            <a:ext cx="2743200" cy="365125"/>
          </a:xfrm>
        </p:spPr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3A522868-4BDF-DFEC-59D7-71082CBB84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8" y="3522458"/>
            <a:ext cx="1978925" cy="206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1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9B77242-EA33-4B08-B504-3721937FA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B9CDB99-D127-4AA4-A437-BD1B5BAF6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D161BD3E-25AF-4F1B-B15D-0F62B2458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77A5-74C6-4F00-BBB4-42A8065AAAEB}" type="datetime1">
              <a:rPr lang="es-VE" smtClean="0"/>
              <a:t>25/9/2023</a:t>
            </a:fld>
            <a:endParaRPr lang="es-V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49AD1B10-32C4-4450-A2BF-DF05DE2B2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E0ED92C1-F5CD-4695-932A-059210E8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1795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654F4990-2FB6-47E4-82F0-AC95EC2E0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DAE7D4E1-B282-4C89-AE9F-BF7EE7DF3D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3B3C85FB-50DC-4FC4-A5D1-140C4EBE5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4CA6ADF0-A981-444B-BB86-66CFD3765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A7F8-F5D1-4970-9AB0-69DD662A89D1}" type="datetime1">
              <a:rPr lang="es-VE" smtClean="0"/>
              <a:t>25/9/2023</a:t>
            </a:fld>
            <a:endParaRPr lang="es-VE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EC84C3E5-B91F-467D-9499-0532DE147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2585F820-E91A-4254-8652-DB95E472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8883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DAD090D-BA30-4F9C-A55F-9C90B61E5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F702BA58-7832-4A0B-9C93-8AA0999BE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FA3D089D-9AAE-4AB4-9FB4-F8684BDCB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BE00BFBB-468B-42BA-91B2-0965071120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221D4C81-0B14-4784-AB41-E53DF12201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B8487FDC-6B0B-4154-8212-D8356E31A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87829-9756-4051-87EC-A60A9AF354D5}" type="datetime1">
              <a:rPr lang="es-VE" smtClean="0"/>
              <a:t>25/9/2023</a:t>
            </a:fld>
            <a:endParaRPr lang="es-VE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6865466C-B31D-4442-9913-E598F75C9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D4A62167-5A8E-4314-9DA8-9177CD303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9784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1CB690D-45D4-4C42-8659-B1F62E0DC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C53C6FA5-468B-49D0-8FAB-65B5C67FD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29198-D031-4AF5-966A-03A02234D6DA}" type="datetime1">
              <a:rPr lang="es-VE" smtClean="0"/>
              <a:t>25/9/2023</a:t>
            </a:fld>
            <a:endParaRPr lang="es-VE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1B20E1FD-53AD-49B7-9BFB-BBF5151CA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D0186F2B-B70D-4FFD-A7DE-8DF1BCC38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20038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0F642E32-061F-47E6-A597-9791747187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3581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F710CC83-DD4F-476F-9C61-7D7D82B941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9457" y="6588366"/>
            <a:ext cx="2743200" cy="365125"/>
          </a:xfrm>
        </p:spPr>
        <p:txBody>
          <a:bodyPr/>
          <a:lstStyle/>
          <a:p>
            <a:fld id="{D5FDB916-59AD-4728-8F93-0EC8290F86A8}" type="datetime1">
              <a:rPr lang="es-VE" smtClean="0"/>
              <a:t>25/9/2023</a:t>
            </a:fld>
            <a:endParaRPr lang="es-VE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761D4078-A70C-4520-B392-964BB6D3F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602014"/>
            <a:ext cx="4114800" cy="365125"/>
          </a:xfrm>
        </p:spPr>
        <p:txBody>
          <a:bodyPr/>
          <a:lstStyle/>
          <a:p>
            <a:endParaRPr lang="es-V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B22561A2-44FA-4051-AD25-1277DD28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5696" y="6588366"/>
            <a:ext cx="2743200" cy="365125"/>
          </a:xfrm>
        </p:spPr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39856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C939733C-A3C6-46B8-A5A0-84535E3E6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A48B77A9-10BA-4DB6-9435-60C45E3A5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F4D93C8A-8EFA-42E4-AE0C-714F5C756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BF542F6E-419F-490C-AAF7-1B5162443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14B21-E983-46FE-BA37-737980108FDF}" type="datetime1">
              <a:rPr lang="es-VE" smtClean="0"/>
              <a:t>25/9/2023</a:t>
            </a:fld>
            <a:endParaRPr lang="es-VE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1ACD43CD-426B-409C-A285-9BC76F78E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1CC55E15-14B7-482C-A940-8A8E8E8B2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63491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6DEDB21-DB27-4F2B-B9A4-A6649DE1D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V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504FC461-19E9-4E9A-9E5E-FA099DA134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VE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C8F4A3C9-E318-4219-B432-99220049E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8F4AC17B-7C3C-4E0C-B7A6-E343D0BC1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D9F2-25F6-4ED8-9200-85D21E8B17F0}" type="datetime1">
              <a:rPr lang="es-VE" smtClean="0"/>
              <a:t>25/9/2023</a:t>
            </a:fld>
            <a:endParaRPr lang="es-VE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D45CECF8-B53F-4A61-AB8B-C61071474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81B0E012-3641-449C-B5D3-8AD4BFA1B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99831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7A5FB342-5ADF-41A5-944A-75996BF23A7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3581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63A79C5D-AF79-417F-88A1-9C57D38B8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9551" y="365125"/>
            <a:ext cx="921223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VE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B3A6068-DC57-40C5-A34B-E73BBCD945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9550" y="1825625"/>
            <a:ext cx="9212240" cy="4233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VE" dirty="0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07F6C1E-2C07-4E95-9216-6CBC1DA4BB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0398" y="658836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2F107-A01C-4ECA-865C-174F42D663EA}" type="datetime1">
              <a:rPr lang="es-VE" smtClean="0"/>
              <a:t>25/9/2023</a:t>
            </a:fld>
            <a:endParaRPr lang="es-V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611BC7EC-2150-4B6D-A1B6-1ABCFD76B4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16023" y="65883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AA17C8BA-0DF4-47F6-ADB2-1DAFA4520B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38399" y="658836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4AF3F-DC2F-438D-9D98-194B11D16D6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7934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4778" y="6303916"/>
            <a:ext cx="8259878" cy="330860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r>
              <a:rPr lang="es-VE" sz="15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Federación de Colegios de Contadores Públicos de la República Bolivariana de Venezuela</a:t>
            </a:r>
            <a:endParaRPr lang="es-VE" sz="15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0" y="6225187"/>
            <a:ext cx="9919121" cy="12111"/>
          </a:xfrm>
          <a:prstGeom prst="line">
            <a:avLst/>
          </a:prstGeom>
          <a:ln w="57150">
            <a:solidFill>
              <a:srgbClr val="E1A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935595" y="1842749"/>
            <a:ext cx="91016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6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Una introducción a la </a:t>
            </a:r>
          </a:p>
          <a:p>
            <a:pPr algn="ctr"/>
            <a:r>
              <a:rPr lang="es-VE" sz="6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NIIF para la PYMES</a:t>
            </a:r>
            <a:r>
              <a:rPr lang="es-VE" dirty="0" smtClean="0">
                <a:solidFill>
                  <a:schemeClr val="bg1"/>
                </a:solidFill>
                <a:latin typeface="AR BLANCA" panose="02000000000000000000" pitchFamily="2" charset="0"/>
              </a:rPr>
              <a:t>(2015)</a:t>
            </a:r>
            <a:r>
              <a:rPr lang="es-VE" sz="4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 </a:t>
            </a:r>
            <a:endParaRPr lang="es-VE" sz="40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3463820" y="5092784"/>
            <a:ext cx="4214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M. Sc.</a:t>
            </a:r>
            <a:r>
              <a:rPr lang="es-VE" sz="2800" dirty="0" smtClean="0">
                <a:solidFill>
                  <a:schemeClr val="bg1"/>
                </a:solidFill>
              </a:rPr>
              <a:t> </a:t>
            </a:r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Norelly Pinto Vargas</a:t>
            </a:r>
            <a:endParaRPr lang="es-VE" sz="28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pic>
        <p:nvPicPr>
          <p:cNvPr id="7" name="0 Imagen" descr="Imagen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28" y="373729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pPr/>
              <a:t>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087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 rot="17327207">
            <a:off x="2704703" y="-1328718"/>
            <a:ext cx="9358154" cy="8858511"/>
            <a:chOff x="3314137" y="399672"/>
            <a:chExt cx="6862348" cy="685961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8485" y="399672"/>
              <a:ext cx="6858000" cy="6858000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43837">
              <a:off x="3314137" y="401286"/>
              <a:ext cx="6858000" cy="6858000"/>
            </a:xfrm>
            <a:prstGeom prst="rect">
              <a:avLst/>
            </a:prstGeom>
          </p:spPr>
        </p:pic>
      </p:grpSp>
      <p:sp>
        <p:nvSpPr>
          <p:cNvPr id="25" name="CuadroTexto 24"/>
          <p:cNvSpPr txBox="1"/>
          <p:nvPr/>
        </p:nvSpPr>
        <p:spPr>
          <a:xfrm>
            <a:off x="6195060" y="655320"/>
            <a:ext cx="2586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Sin obligación </a:t>
            </a:r>
            <a:r>
              <a:rPr lang="es-VE" dirty="0"/>
              <a:t>p</a:t>
            </a:r>
            <a:r>
              <a:rPr lang="es-VE" dirty="0" smtClean="0"/>
              <a:t>ública de rendir </a:t>
            </a:r>
            <a:r>
              <a:rPr lang="es-VE" dirty="0"/>
              <a:t>c</a:t>
            </a:r>
            <a:r>
              <a:rPr lang="es-VE" dirty="0" smtClean="0"/>
              <a:t>uenta</a:t>
            </a:r>
            <a:endParaRPr lang="es-VE" dirty="0"/>
          </a:p>
        </p:txBody>
      </p:sp>
      <p:sp>
        <p:nvSpPr>
          <p:cNvPr id="26" name="CuadroTexto 25"/>
          <p:cNvSpPr txBox="1"/>
          <p:nvPr/>
        </p:nvSpPr>
        <p:spPr>
          <a:xfrm>
            <a:off x="6552650" y="1551742"/>
            <a:ext cx="166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es-VE" dirty="0" smtClean="0"/>
              <a:t>Publica EFPG</a:t>
            </a:r>
            <a:endParaRPr lang="es-VE" dirty="0"/>
          </a:p>
        </p:txBody>
      </p:sp>
      <p:sp>
        <p:nvSpPr>
          <p:cNvPr id="27" name="Rectángulo 26"/>
          <p:cNvSpPr/>
          <p:nvPr/>
        </p:nvSpPr>
        <p:spPr>
          <a:xfrm>
            <a:off x="9966960" y="1051560"/>
            <a:ext cx="1333500" cy="2735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8" name="Rectángulo 27"/>
          <p:cNvSpPr/>
          <p:nvPr/>
        </p:nvSpPr>
        <p:spPr>
          <a:xfrm rot="16200000">
            <a:off x="9861270" y="3572"/>
            <a:ext cx="1333500" cy="2735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grpSp>
        <p:nvGrpSpPr>
          <p:cNvPr id="46" name="Grupo 45"/>
          <p:cNvGrpSpPr/>
          <p:nvPr/>
        </p:nvGrpSpPr>
        <p:grpSpPr>
          <a:xfrm>
            <a:off x="2980410" y="864632"/>
            <a:ext cx="7756170" cy="5193268"/>
            <a:chOff x="2980410" y="864632"/>
            <a:chExt cx="7756170" cy="5193268"/>
          </a:xfrm>
        </p:grpSpPr>
        <p:sp>
          <p:nvSpPr>
            <p:cNvPr id="29" name="Rectángulo 28"/>
            <p:cNvSpPr/>
            <p:nvPr/>
          </p:nvSpPr>
          <p:spPr>
            <a:xfrm rot="20496838">
              <a:off x="3406140" y="1310640"/>
              <a:ext cx="1333500" cy="2735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0" name="Rectángulo 29"/>
            <p:cNvSpPr/>
            <p:nvPr/>
          </p:nvSpPr>
          <p:spPr>
            <a:xfrm rot="16200000">
              <a:off x="3681450" y="163592"/>
              <a:ext cx="1333500" cy="2735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1" name="Rectángulo 30"/>
            <p:cNvSpPr/>
            <p:nvPr/>
          </p:nvSpPr>
          <p:spPr>
            <a:xfrm>
              <a:off x="9403080" y="4015740"/>
              <a:ext cx="1333500" cy="193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2" name="Rectángulo 31"/>
            <p:cNvSpPr/>
            <p:nvPr/>
          </p:nvSpPr>
          <p:spPr>
            <a:xfrm>
              <a:off x="4057650" y="4122420"/>
              <a:ext cx="1333500" cy="193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3" name="Rectángulo 32"/>
            <p:cNvSpPr/>
            <p:nvPr/>
          </p:nvSpPr>
          <p:spPr>
            <a:xfrm>
              <a:off x="7459980" y="5475548"/>
              <a:ext cx="2225040" cy="582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cxnSp>
          <p:nvCxnSpPr>
            <p:cNvPr id="35" name="Conector recto 34"/>
            <p:cNvCxnSpPr/>
            <p:nvPr/>
          </p:nvCxnSpPr>
          <p:spPr>
            <a:xfrm flipV="1">
              <a:off x="5265420" y="5951220"/>
              <a:ext cx="2026920" cy="1524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CuadroTexto 36"/>
          <p:cNvSpPr txBox="1"/>
          <p:nvPr/>
        </p:nvSpPr>
        <p:spPr>
          <a:xfrm>
            <a:off x="8781666" y="993623"/>
            <a:ext cx="3410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Objetivo de los EF de las PYMES</a:t>
            </a:r>
            <a:endParaRPr lang="es-VE" dirty="0"/>
          </a:p>
        </p:txBody>
      </p:sp>
      <p:sp>
        <p:nvSpPr>
          <p:cNvPr id="38" name="CuadroTexto 37"/>
          <p:cNvSpPr txBox="1"/>
          <p:nvPr/>
        </p:nvSpPr>
        <p:spPr>
          <a:xfrm>
            <a:off x="6911340" y="1994344"/>
            <a:ext cx="1221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PYME</a:t>
            </a:r>
            <a:endParaRPr lang="es-VE" dirty="0"/>
          </a:p>
        </p:txBody>
      </p:sp>
      <p:sp>
        <p:nvSpPr>
          <p:cNvPr id="39" name="CuadroTexto 38"/>
          <p:cNvSpPr txBox="1"/>
          <p:nvPr/>
        </p:nvSpPr>
        <p:spPr>
          <a:xfrm>
            <a:off x="8572499" y="1636587"/>
            <a:ext cx="344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Características Cualitativas EF</a:t>
            </a:r>
            <a:endParaRPr lang="es-VE" dirty="0"/>
          </a:p>
        </p:txBody>
      </p:sp>
      <p:sp>
        <p:nvSpPr>
          <p:cNvPr id="40" name="CuadroTexto 39"/>
          <p:cNvSpPr txBox="1"/>
          <p:nvPr/>
        </p:nvSpPr>
        <p:spPr>
          <a:xfrm>
            <a:off x="8347710" y="1965723"/>
            <a:ext cx="384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Situación Financiera </a:t>
            </a:r>
            <a:r>
              <a:rPr lang="es-VE" dirty="0"/>
              <a:t>–</a:t>
            </a:r>
            <a:r>
              <a:rPr lang="es-VE" dirty="0" smtClean="0"/>
              <a:t> Rendimiento</a:t>
            </a:r>
            <a:endParaRPr lang="es-VE" dirty="0"/>
          </a:p>
        </p:txBody>
      </p:sp>
      <p:sp>
        <p:nvSpPr>
          <p:cNvPr id="42" name="CuadroTexto 41"/>
          <p:cNvSpPr txBox="1"/>
          <p:nvPr/>
        </p:nvSpPr>
        <p:spPr>
          <a:xfrm>
            <a:off x="8108468" y="2336203"/>
            <a:ext cx="384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Principios para el reconocimiento</a:t>
            </a:r>
            <a:endParaRPr lang="es-VE" dirty="0"/>
          </a:p>
        </p:txBody>
      </p:sp>
      <p:sp>
        <p:nvSpPr>
          <p:cNvPr id="43" name="CuadroTexto 42"/>
          <p:cNvSpPr txBox="1"/>
          <p:nvPr/>
        </p:nvSpPr>
        <p:spPr>
          <a:xfrm>
            <a:off x="8169189" y="2731861"/>
            <a:ext cx="3844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Bases de Medición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VE" dirty="0" smtClean="0"/>
              <a:t>Inicial - Posterior</a:t>
            </a:r>
            <a:endParaRPr lang="es-VE" dirty="0"/>
          </a:p>
        </p:txBody>
      </p:sp>
      <p:sp>
        <p:nvSpPr>
          <p:cNvPr id="44" name="CuadroTexto 43"/>
          <p:cNvSpPr txBox="1"/>
          <p:nvPr/>
        </p:nvSpPr>
        <p:spPr>
          <a:xfrm>
            <a:off x="9296400" y="3328094"/>
            <a:ext cx="384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Devengo - Compensación</a:t>
            </a:r>
            <a:endParaRPr lang="es-VE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106420" y="3603730"/>
            <a:ext cx="155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S10</a:t>
            </a:r>
          </a:p>
        </p:txBody>
      </p:sp>
      <p:sp>
        <p:nvSpPr>
          <p:cNvPr id="49" name="CuadroTexto 48"/>
          <p:cNvSpPr txBox="1"/>
          <p:nvPr/>
        </p:nvSpPr>
        <p:spPr>
          <a:xfrm>
            <a:off x="7415249" y="4009564"/>
            <a:ext cx="4992735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es-VE" dirty="0" smtClean="0"/>
              <a:t>Selección de Políticas Contables</a:t>
            </a:r>
          </a:p>
          <a:p>
            <a:pPr marL="357188" indent="-176213">
              <a:buFont typeface="Arial" panose="020B0604020202020204" pitchFamily="34" charset="0"/>
              <a:buChar char="•"/>
              <a:tabLst>
                <a:tab pos="357188" algn="l"/>
              </a:tabLst>
            </a:pPr>
            <a:r>
              <a:rPr lang="es-VE" dirty="0" smtClean="0"/>
              <a:t>Uniformidad</a:t>
            </a:r>
          </a:p>
          <a:p>
            <a:pPr marL="357188" indent="-176213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7188" algn="l"/>
              </a:tabLst>
            </a:pPr>
            <a:r>
              <a:rPr lang="es-VE" dirty="0" smtClean="0"/>
              <a:t>Cambios – Revelaciones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VE" dirty="0" smtClean="0"/>
              <a:t>Cambios en la Estimaciones Contables</a:t>
            </a:r>
          </a:p>
          <a:p>
            <a:pPr marL="357188" indent="-176213">
              <a:buFont typeface="Arial" panose="020B0604020202020204" pitchFamily="34" charset="0"/>
              <a:buChar char="•"/>
            </a:pPr>
            <a:r>
              <a:rPr lang="es-VE" dirty="0" smtClean="0"/>
              <a:t>Revelaciones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VE" dirty="0" smtClean="0"/>
              <a:t>Correcciones de errores de periodos anteriores.</a:t>
            </a:r>
          </a:p>
          <a:p>
            <a:pPr marL="357188" indent="-1762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VE" dirty="0" smtClean="0"/>
              <a:t>Revelaciones</a:t>
            </a:r>
            <a:endParaRPr lang="es-VE" dirty="0"/>
          </a:p>
        </p:txBody>
      </p:sp>
      <p:sp>
        <p:nvSpPr>
          <p:cNvPr id="50" name="CuadroTexto 49"/>
          <p:cNvSpPr txBox="1"/>
          <p:nvPr/>
        </p:nvSpPr>
        <p:spPr>
          <a:xfrm>
            <a:off x="5021115" y="4016784"/>
            <a:ext cx="155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S30</a:t>
            </a:r>
          </a:p>
        </p:txBody>
      </p:sp>
      <p:sp>
        <p:nvSpPr>
          <p:cNvPr id="51" name="CuadroTexto 50"/>
          <p:cNvSpPr txBox="1"/>
          <p:nvPr/>
        </p:nvSpPr>
        <p:spPr>
          <a:xfrm>
            <a:off x="4275274" y="4460349"/>
            <a:ext cx="292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Moneda Funcional</a:t>
            </a:r>
          </a:p>
          <a:p>
            <a:pPr algn="ctr"/>
            <a:r>
              <a:rPr lang="es-VE" dirty="0" smtClean="0"/>
              <a:t>Es la moneda del entorno económico principal en el que opera la entidad.</a:t>
            </a:r>
            <a:endParaRPr lang="es-VE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714366" y="790281"/>
            <a:ext cx="155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S32</a:t>
            </a:r>
          </a:p>
        </p:txBody>
      </p:sp>
      <p:sp>
        <p:nvSpPr>
          <p:cNvPr id="53" name="CuadroTexto 52"/>
          <p:cNvSpPr txBox="1"/>
          <p:nvPr/>
        </p:nvSpPr>
        <p:spPr>
          <a:xfrm>
            <a:off x="2710493" y="1196248"/>
            <a:ext cx="398642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dirty="0" smtClean="0"/>
              <a:t>Acontecimientos favorables o</a:t>
            </a:r>
          </a:p>
          <a:p>
            <a:pPr algn="just"/>
            <a:r>
              <a:rPr lang="es-VE" dirty="0" smtClean="0"/>
              <a:t>desfavorables que suceden entre el</a:t>
            </a:r>
          </a:p>
          <a:p>
            <a:pPr algn="just"/>
            <a:r>
              <a:rPr lang="es-VE" dirty="0" smtClean="0"/>
              <a:t>final del periodo que se informa y la</a:t>
            </a:r>
          </a:p>
          <a:p>
            <a:pPr algn="just">
              <a:spcAft>
                <a:spcPts val="600"/>
              </a:spcAft>
            </a:pPr>
            <a:r>
              <a:rPr lang="es-VE" dirty="0" smtClean="0"/>
              <a:t> fecha de autorización de los EF para publicación.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VE" dirty="0" smtClean="0"/>
              <a:t>Los que implican ajustes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VE" dirty="0" smtClean="0"/>
              <a:t>Los </a:t>
            </a:r>
            <a:r>
              <a:rPr lang="es-VE" b="1" dirty="0" smtClean="0"/>
              <a:t>que no </a:t>
            </a:r>
            <a:r>
              <a:rPr lang="es-VE" dirty="0" smtClean="0"/>
              <a:t>implican ajustes</a:t>
            </a:r>
            <a:endParaRPr lang="es-VE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10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90454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91153" y="532895"/>
            <a:ext cx="8217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los Estados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752848" y="1320127"/>
            <a:ext cx="6091963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3   </a:t>
            </a:r>
            <a:r>
              <a:rPr lang="es-VE" sz="2200" dirty="0" smtClean="0"/>
              <a:t>Presentación de Estados Financieros.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4   </a:t>
            </a:r>
            <a:r>
              <a:rPr lang="es-VE" sz="2200" dirty="0" smtClean="0"/>
              <a:t>Estado de Situación Financiera.</a:t>
            </a: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5   </a:t>
            </a:r>
            <a:r>
              <a:rPr lang="es-VE" sz="2200" dirty="0" smtClean="0"/>
              <a:t>Estado de Resultado Integral y Estado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200" dirty="0"/>
              <a:t> </a:t>
            </a:r>
            <a:r>
              <a:rPr lang="es-VE" sz="2200" dirty="0" smtClean="0"/>
              <a:t>                        de Resultado.</a:t>
            </a: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6   </a:t>
            </a:r>
            <a:r>
              <a:rPr lang="es-VE" sz="2200" dirty="0" smtClean="0"/>
              <a:t>Estado de Cambios en el Patrimonio y</a:t>
            </a:r>
          </a:p>
          <a:p>
            <a:pPr lvl="1"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200" dirty="0"/>
              <a:t> </a:t>
            </a:r>
            <a:r>
              <a:rPr lang="es-VE" sz="2200" dirty="0" smtClean="0"/>
              <a:t>                Estado de Ganancias Acumuladas.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7   </a:t>
            </a:r>
            <a:r>
              <a:rPr lang="es-VE" sz="2200" dirty="0" smtClean="0"/>
              <a:t>Estado de Flujos de Efectivo.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>
                <a:solidFill>
                  <a:schemeClr val="accent4">
                    <a:lumMod val="75000"/>
                  </a:schemeClr>
                </a:solidFill>
              </a:rPr>
              <a:t>Sección </a:t>
            </a: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8   </a:t>
            </a:r>
            <a:r>
              <a:rPr lang="es-VE" sz="2200" dirty="0" smtClean="0"/>
              <a:t>Notas a los Estados Financieros.</a:t>
            </a: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9   </a:t>
            </a:r>
            <a:r>
              <a:rPr lang="es-VE" sz="2200" dirty="0" smtClean="0"/>
              <a:t>Estado Financieros Consolidados y 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200" dirty="0"/>
              <a:t> </a:t>
            </a:r>
            <a:r>
              <a:rPr lang="es-VE" sz="2200" dirty="0" smtClean="0"/>
              <a:t>                        Separados.</a:t>
            </a: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b="1" dirty="0" smtClean="0">
                <a:solidFill>
                  <a:schemeClr val="accent4">
                    <a:lumMod val="75000"/>
                  </a:schemeClr>
                </a:solidFill>
              </a:rPr>
              <a:t>Sección 33 </a:t>
            </a:r>
            <a:r>
              <a:rPr lang="es-VE" sz="2200" dirty="0" smtClean="0"/>
              <a:t>Información a Revelar sobre Partes 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200" dirty="0"/>
              <a:t> </a:t>
            </a:r>
            <a:r>
              <a:rPr lang="es-VE" sz="2200" dirty="0" smtClean="0"/>
              <a:t>                        Relacionadas.</a:t>
            </a:r>
            <a:endParaRPr lang="es-VE" sz="2200" dirty="0"/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s-VE" sz="22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5336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 rot="17327207">
            <a:off x="2696102" y="-1322558"/>
            <a:ext cx="9375354" cy="8864361"/>
            <a:chOff x="3301524" y="399672"/>
            <a:chExt cx="6874961" cy="686414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8485" y="399672"/>
              <a:ext cx="6858000" cy="6858000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43837">
              <a:off x="3301524" y="405816"/>
              <a:ext cx="6858000" cy="6858000"/>
            </a:xfrm>
            <a:prstGeom prst="rect">
              <a:avLst/>
            </a:prstGeom>
          </p:spPr>
        </p:pic>
      </p:grpSp>
      <p:sp>
        <p:nvSpPr>
          <p:cNvPr id="25" name="CuadroTexto 24"/>
          <p:cNvSpPr txBox="1"/>
          <p:nvPr/>
        </p:nvSpPr>
        <p:spPr>
          <a:xfrm>
            <a:off x="6195060" y="655320"/>
            <a:ext cx="2377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S4 - ESF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Distinción Corriente y No Corriente</a:t>
            </a:r>
            <a:endParaRPr lang="es-VE" dirty="0"/>
          </a:p>
        </p:txBody>
      </p:sp>
      <p:sp>
        <p:nvSpPr>
          <p:cNvPr id="26" name="CuadroTexto 25"/>
          <p:cNvSpPr txBox="1"/>
          <p:nvPr/>
        </p:nvSpPr>
        <p:spPr>
          <a:xfrm>
            <a:off x="6552650" y="1521262"/>
            <a:ext cx="166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es-VE" dirty="0" smtClean="0"/>
              <a:t>Liquidez</a:t>
            </a:r>
            <a:endParaRPr lang="es-VE" dirty="0"/>
          </a:p>
        </p:txBody>
      </p:sp>
      <p:sp>
        <p:nvSpPr>
          <p:cNvPr id="27" name="Rectángulo 26"/>
          <p:cNvSpPr/>
          <p:nvPr/>
        </p:nvSpPr>
        <p:spPr>
          <a:xfrm>
            <a:off x="9966960" y="1051560"/>
            <a:ext cx="1333500" cy="2735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8" name="Rectángulo 27"/>
          <p:cNvSpPr/>
          <p:nvPr/>
        </p:nvSpPr>
        <p:spPr>
          <a:xfrm rot="16200000">
            <a:off x="9861270" y="3572"/>
            <a:ext cx="1333500" cy="2735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grpSp>
        <p:nvGrpSpPr>
          <p:cNvPr id="46" name="Grupo 45"/>
          <p:cNvGrpSpPr/>
          <p:nvPr/>
        </p:nvGrpSpPr>
        <p:grpSpPr>
          <a:xfrm>
            <a:off x="2980410" y="864632"/>
            <a:ext cx="7756170" cy="5193268"/>
            <a:chOff x="2980410" y="864632"/>
            <a:chExt cx="7756170" cy="5193268"/>
          </a:xfrm>
        </p:grpSpPr>
        <p:sp>
          <p:nvSpPr>
            <p:cNvPr id="29" name="Rectángulo 28"/>
            <p:cNvSpPr/>
            <p:nvPr/>
          </p:nvSpPr>
          <p:spPr>
            <a:xfrm rot="20496838">
              <a:off x="3406140" y="1310640"/>
              <a:ext cx="1333500" cy="2735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0" name="Rectángulo 29"/>
            <p:cNvSpPr/>
            <p:nvPr/>
          </p:nvSpPr>
          <p:spPr>
            <a:xfrm rot="16200000">
              <a:off x="3681450" y="163592"/>
              <a:ext cx="1333500" cy="2735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1" name="Rectángulo 30"/>
            <p:cNvSpPr/>
            <p:nvPr/>
          </p:nvSpPr>
          <p:spPr>
            <a:xfrm>
              <a:off x="9403080" y="4015740"/>
              <a:ext cx="1333500" cy="193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2" name="Rectángulo 31"/>
            <p:cNvSpPr/>
            <p:nvPr/>
          </p:nvSpPr>
          <p:spPr>
            <a:xfrm>
              <a:off x="4057650" y="4122420"/>
              <a:ext cx="1333500" cy="193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3" name="Rectángulo 32"/>
            <p:cNvSpPr/>
            <p:nvPr/>
          </p:nvSpPr>
          <p:spPr>
            <a:xfrm>
              <a:off x="7459980" y="5475548"/>
              <a:ext cx="2225040" cy="582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cxnSp>
          <p:nvCxnSpPr>
            <p:cNvPr id="35" name="Conector recto 34"/>
            <p:cNvCxnSpPr/>
            <p:nvPr/>
          </p:nvCxnSpPr>
          <p:spPr>
            <a:xfrm flipV="1">
              <a:off x="5265420" y="5951220"/>
              <a:ext cx="2026920" cy="1524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CuadroTexto 36"/>
          <p:cNvSpPr txBox="1"/>
          <p:nvPr/>
        </p:nvSpPr>
        <p:spPr>
          <a:xfrm>
            <a:off x="8488297" y="1299755"/>
            <a:ext cx="3410334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       S5 - ERI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Resultado del Período + ORI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Dos (2) Enfoques:</a:t>
            </a:r>
          </a:p>
          <a:p>
            <a:pPr marL="715963" indent="-357188">
              <a:buFont typeface="Arial" panose="020B0604020202020204" pitchFamily="34" charset="0"/>
              <a:buChar char="•"/>
            </a:pPr>
            <a:r>
              <a:rPr lang="es-VE" dirty="0" smtClean="0"/>
              <a:t>Único</a:t>
            </a:r>
          </a:p>
          <a:p>
            <a:pPr marL="715963" indent="-3571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VE" dirty="0" smtClean="0"/>
              <a:t>Dos estados</a:t>
            </a:r>
          </a:p>
          <a:p>
            <a:pPr marL="358775" indent="-358775">
              <a:buFont typeface="Arial" panose="020B0604020202020204" pitchFamily="34" charset="0"/>
              <a:buChar char="•"/>
            </a:pPr>
            <a:r>
              <a:rPr lang="es-VE" dirty="0" smtClean="0"/>
              <a:t>Desglose de gastos</a:t>
            </a:r>
          </a:p>
          <a:p>
            <a:pPr marL="808038" indent="-449263">
              <a:buFont typeface="Arial" panose="020B0604020202020204" pitchFamily="34" charset="0"/>
              <a:buChar char="•"/>
            </a:pPr>
            <a:r>
              <a:rPr lang="es-VE" dirty="0" smtClean="0"/>
              <a:t>Por Naturaleza</a:t>
            </a:r>
          </a:p>
          <a:p>
            <a:pPr marL="808038" indent="-449263">
              <a:buFont typeface="Arial" panose="020B0604020202020204" pitchFamily="34" charset="0"/>
              <a:buChar char="•"/>
            </a:pPr>
            <a:r>
              <a:rPr lang="es-VE" dirty="0" smtClean="0"/>
              <a:t>Por Función</a:t>
            </a:r>
            <a:endParaRPr lang="es-VE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649802" y="3575799"/>
            <a:ext cx="3513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S6  </a:t>
            </a:r>
          </a:p>
          <a:p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ECP o </a:t>
            </a:r>
            <a:r>
              <a:rPr lang="es-VE" b="1" dirty="0" err="1" smtClean="0">
                <a:solidFill>
                  <a:srgbClr val="E1A205"/>
                </a:solidFill>
                <a:latin typeface="Arial Black" panose="020B0A04020102020204" pitchFamily="34" charset="0"/>
              </a:rPr>
              <a:t>ERyGA</a:t>
            </a:r>
            <a:endParaRPr lang="es-VE" b="1" dirty="0" smtClean="0">
              <a:solidFill>
                <a:srgbClr val="E1A205"/>
              </a:solidFill>
              <a:latin typeface="Arial Black" panose="020B0A04020102020204" pitchFamily="34" charset="0"/>
            </a:endParaRPr>
          </a:p>
        </p:txBody>
      </p:sp>
      <p:sp>
        <p:nvSpPr>
          <p:cNvPr id="49" name="CuadroTexto 48"/>
          <p:cNvSpPr txBox="1"/>
          <p:nvPr/>
        </p:nvSpPr>
        <p:spPr>
          <a:xfrm>
            <a:off x="7425339" y="4157598"/>
            <a:ext cx="45228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El Capital + los totales de ERI + Cambios de Políticas Contables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b="1" dirty="0" err="1" smtClean="0"/>
              <a:t>ERyGA</a:t>
            </a:r>
            <a:r>
              <a:rPr lang="es-VE" dirty="0" smtClean="0"/>
              <a:t>: a elección de la entidad</a:t>
            </a:r>
          </a:p>
          <a:p>
            <a:pPr marL="625475" indent="-358775">
              <a:buFont typeface="Arial" panose="020B0604020202020204" pitchFamily="34" charset="0"/>
              <a:buChar char="•"/>
            </a:pPr>
            <a:r>
              <a:rPr lang="es-VE" dirty="0" smtClean="0"/>
              <a:t>Resultados del periodo</a:t>
            </a:r>
          </a:p>
          <a:p>
            <a:pPr marL="625475" indent="-358775">
              <a:buFont typeface="Arial" panose="020B0604020202020204" pitchFamily="34" charset="0"/>
              <a:buChar char="•"/>
            </a:pPr>
            <a:r>
              <a:rPr lang="es-VE" dirty="0" smtClean="0"/>
              <a:t>Pagos de dividendos</a:t>
            </a:r>
          </a:p>
          <a:p>
            <a:pPr marL="625475" indent="-358775">
              <a:buFont typeface="Arial" panose="020B0604020202020204" pitchFamily="34" charset="0"/>
              <a:buChar char="•"/>
            </a:pPr>
            <a:r>
              <a:rPr lang="es-VE" dirty="0" smtClean="0"/>
              <a:t>Corrección de Errores</a:t>
            </a:r>
          </a:p>
          <a:p>
            <a:pPr marL="625475" indent="-358775">
              <a:buFont typeface="Arial" panose="020B0604020202020204" pitchFamily="34" charset="0"/>
              <a:buChar char="•"/>
            </a:pPr>
            <a:r>
              <a:rPr lang="es-VE" dirty="0" smtClean="0"/>
              <a:t>Cambios de Políticas de Contabilidad</a:t>
            </a:r>
            <a:endParaRPr lang="es-VE" dirty="0"/>
          </a:p>
        </p:txBody>
      </p:sp>
      <p:sp>
        <p:nvSpPr>
          <p:cNvPr id="50" name="CuadroTexto 49"/>
          <p:cNvSpPr txBox="1"/>
          <p:nvPr/>
        </p:nvSpPr>
        <p:spPr>
          <a:xfrm>
            <a:off x="5624959" y="3714298"/>
            <a:ext cx="155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S7 - EFE</a:t>
            </a:r>
          </a:p>
        </p:txBody>
      </p:sp>
      <p:sp>
        <p:nvSpPr>
          <p:cNvPr id="51" name="CuadroTexto 50"/>
          <p:cNvSpPr txBox="1"/>
          <p:nvPr/>
        </p:nvSpPr>
        <p:spPr>
          <a:xfrm>
            <a:off x="4592734" y="4021836"/>
            <a:ext cx="28376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VE" dirty="0" smtClean="0"/>
              <a:t>Actividades</a:t>
            </a:r>
          </a:p>
          <a:p>
            <a:pPr marL="742950" lvl="1" indent="-384175" algn="just">
              <a:buFont typeface="Arial" panose="020B0604020202020204" pitchFamily="34" charset="0"/>
              <a:buChar char="•"/>
            </a:pPr>
            <a:r>
              <a:rPr lang="es-VE" dirty="0" smtClean="0"/>
              <a:t>De Operación</a:t>
            </a:r>
          </a:p>
          <a:p>
            <a:pPr marL="742950" lvl="1" indent="-384175" algn="just">
              <a:buFont typeface="Arial" panose="020B0604020202020204" pitchFamily="34" charset="0"/>
              <a:buChar char="•"/>
            </a:pPr>
            <a:r>
              <a:rPr lang="es-VE" dirty="0" smtClean="0"/>
              <a:t>De Financiamiento</a:t>
            </a:r>
          </a:p>
          <a:p>
            <a:pPr marL="742950" lvl="1" indent="-384175" algn="just">
              <a:buFont typeface="Arial" panose="020B0604020202020204" pitchFamily="34" charset="0"/>
              <a:buChar char="•"/>
            </a:pPr>
            <a:r>
              <a:rPr lang="es-VE" dirty="0" smtClean="0"/>
              <a:t>De Inversión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VE" dirty="0" smtClean="0"/>
              <a:t>Dos Métodos</a:t>
            </a:r>
          </a:p>
          <a:p>
            <a:pPr marL="715963" indent="-357188" algn="just">
              <a:buFont typeface="Arial" panose="020B0604020202020204" pitchFamily="34" charset="0"/>
              <a:buChar char="•"/>
            </a:pPr>
            <a:r>
              <a:rPr lang="es-VE" dirty="0" smtClean="0"/>
              <a:t>Directo</a:t>
            </a:r>
          </a:p>
          <a:p>
            <a:pPr marL="715963" indent="-357188" algn="just">
              <a:buFont typeface="Arial" panose="020B0604020202020204" pitchFamily="34" charset="0"/>
              <a:buChar char="•"/>
            </a:pPr>
            <a:r>
              <a:rPr lang="es-VE" dirty="0" smtClean="0"/>
              <a:t>Indirecto</a:t>
            </a:r>
            <a:endParaRPr lang="es-VE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714366" y="1115089"/>
            <a:ext cx="155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E1A205"/>
                </a:solidFill>
                <a:latin typeface="Arial Black" panose="020B0A04020102020204" pitchFamily="34" charset="0"/>
              </a:rPr>
              <a:t>S8 - NEF</a:t>
            </a:r>
          </a:p>
        </p:txBody>
      </p:sp>
      <p:sp>
        <p:nvSpPr>
          <p:cNvPr id="53" name="CuadroTexto 52"/>
          <p:cNvSpPr txBox="1"/>
          <p:nvPr/>
        </p:nvSpPr>
        <p:spPr>
          <a:xfrm>
            <a:off x="2944989" y="1544474"/>
            <a:ext cx="34497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Información General de la Entidad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Base de preparación de los EF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Políticas de Contabilidad específicas.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Bases de Medición.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dirty="0" smtClean="0"/>
              <a:t>Juicios sobre incertidumbres.</a:t>
            </a:r>
            <a:endParaRPr lang="es-VE" dirty="0"/>
          </a:p>
        </p:txBody>
      </p:sp>
      <p:sp>
        <p:nvSpPr>
          <p:cNvPr id="36" name="CuadroTexto 35"/>
          <p:cNvSpPr txBox="1"/>
          <p:nvPr/>
        </p:nvSpPr>
        <p:spPr>
          <a:xfrm>
            <a:off x="6910790" y="1818442"/>
            <a:ext cx="1004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Sin </a:t>
            </a:r>
          </a:p>
          <a:p>
            <a:pPr algn="ctr"/>
            <a:r>
              <a:rPr lang="es-VE" b="1" dirty="0" smtClean="0"/>
              <a:t>formato</a:t>
            </a:r>
            <a:endParaRPr lang="es-VE" b="1" dirty="0"/>
          </a:p>
        </p:txBody>
      </p:sp>
      <p:grpSp>
        <p:nvGrpSpPr>
          <p:cNvPr id="24" name="Grupo 23"/>
          <p:cNvGrpSpPr/>
          <p:nvPr/>
        </p:nvGrpSpPr>
        <p:grpSpPr>
          <a:xfrm>
            <a:off x="788242" y="327971"/>
            <a:ext cx="11295439" cy="5756011"/>
            <a:chOff x="788242" y="327971"/>
            <a:chExt cx="11295439" cy="5756011"/>
          </a:xfrm>
        </p:grpSpPr>
        <p:grpSp>
          <p:nvGrpSpPr>
            <p:cNvPr id="44" name="Grupo 43"/>
            <p:cNvGrpSpPr/>
            <p:nvPr/>
          </p:nvGrpSpPr>
          <p:grpSpPr>
            <a:xfrm>
              <a:off x="2478332" y="5431740"/>
              <a:ext cx="514730" cy="428439"/>
              <a:chOff x="2688699" y="872008"/>
              <a:chExt cx="514730" cy="428439"/>
            </a:xfrm>
          </p:grpSpPr>
          <p:sp>
            <p:nvSpPr>
              <p:cNvPr id="45" name="Elipse 44"/>
              <p:cNvSpPr/>
              <p:nvPr/>
            </p:nvSpPr>
            <p:spPr>
              <a:xfrm>
                <a:off x="2688699" y="872008"/>
                <a:ext cx="448117" cy="428439"/>
              </a:xfrm>
              <a:prstGeom prst="ellipse">
                <a:avLst/>
              </a:prstGeom>
              <a:solidFill>
                <a:srgbClr val="E1A205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VE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CuadroTexto 46"/>
              <p:cNvSpPr txBox="1"/>
              <p:nvPr/>
            </p:nvSpPr>
            <p:spPr>
              <a:xfrm>
                <a:off x="2707023" y="914400"/>
                <a:ext cx="4964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VE" b="1" dirty="0" smtClean="0">
                    <a:solidFill>
                      <a:schemeClr val="bg1"/>
                    </a:solidFill>
                  </a:rPr>
                  <a:t>S3</a:t>
                </a:r>
                <a:endParaRPr lang="es-VE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upo 22"/>
            <p:cNvGrpSpPr/>
            <p:nvPr/>
          </p:nvGrpSpPr>
          <p:grpSpPr>
            <a:xfrm>
              <a:off x="788242" y="327971"/>
              <a:ext cx="11295439" cy="5756011"/>
              <a:chOff x="788242" y="1124296"/>
              <a:chExt cx="11295439" cy="5756011"/>
            </a:xfrm>
          </p:grpSpPr>
          <p:sp>
            <p:nvSpPr>
              <p:cNvPr id="8" name="Rectángulo redondeado 7"/>
              <p:cNvSpPr/>
              <p:nvPr/>
            </p:nvSpPr>
            <p:spPr>
              <a:xfrm>
                <a:off x="2960305" y="1278040"/>
                <a:ext cx="1837570" cy="548640"/>
              </a:xfrm>
              <a:prstGeom prst="roundRect">
                <a:avLst/>
              </a:prstGeom>
              <a:solidFill>
                <a:srgbClr val="E1A205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VE"/>
              </a:p>
            </p:txBody>
          </p:sp>
          <p:grpSp>
            <p:nvGrpSpPr>
              <p:cNvPr id="22" name="Grupo 21"/>
              <p:cNvGrpSpPr/>
              <p:nvPr/>
            </p:nvGrpSpPr>
            <p:grpSpPr>
              <a:xfrm>
                <a:off x="788242" y="1124296"/>
                <a:ext cx="11295439" cy="5756011"/>
                <a:chOff x="885133" y="355229"/>
                <a:chExt cx="11295439" cy="5756011"/>
              </a:xfrm>
            </p:grpSpPr>
            <p:grpSp>
              <p:nvGrpSpPr>
                <p:cNvPr id="19" name="Grupo 18"/>
                <p:cNvGrpSpPr/>
                <p:nvPr/>
              </p:nvGrpSpPr>
              <p:grpSpPr>
                <a:xfrm>
                  <a:off x="1026317" y="437707"/>
                  <a:ext cx="11154255" cy="5673533"/>
                  <a:chOff x="1026317" y="437707"/>
                  <a:chExt cx="11154255" cy="5673533"/>
                </a:xfrm>
              </p:grpSpPr>
              <p:sp>
                <p:nvSpPr>
                  <p:cNvPr id="14" name="Pentágono 13"/>
                  <p:cNvSpPr/>
                  <p:nvPr/>
                </p:nvSpPr>
                <p:spPr>
                  <a:xfrm rot="12471295" flipV="1">
                    <a:off x="10718286" y="4627700"/>
                    <a:ext cx="1242060" cy="1012522"/>
                  </a:xfrm>
                  <a:prstGeom prst="homePlat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  <p:sp>
                <p:nvSpPr>
                  <p:cNvPr id="15" name="CuadroTexto 14"/>
                  <p:cNvSpPr txBox="1"/>
                  <p:nvPr/>
                </p:nvSpPr>
                <p:spPr>
                  <a:xfrm rot="1622069">
                    <a:off x="10969451" y="4745210"/>
                    <a:ext cx="1041216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Un conjunto completo</a:t>
                    </a:r>
                    <a:endParaRPr lang="es-VE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" name="Elipse 15"/>
                  <p:cNvSpPr/>
                  <p:nvPr/>
                </p:nvSpPr>
                <p:spPr>
                  <a:xfrm>
                    <a:off x="10837481" y="2320641"/>
                    <a:ext cx="1287451" cy="1308991"/>
                  </a:xfrm>
                  <a:prstGeom prst="ellips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  <p:sp>
                <p:nvSpPr>
                  <p:cNvPr id="17" name="CuadroTexto 16"/>
                  <p:cNvSpPr txBox="1"/>
                  <p:nvPr/>
                </p:nvSpPr>
                <p:spPr>
                  <a:xfrm>
                    <a:off x="10837482" y="2727960"/>
                    <a:ext cx="134309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Identificación de los EF</a:t>
                    </a:r>
                    <a:endParaRPr lang="es-VE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" name="Elipse 17"/>
                  <p:cNvSpPr/>
                  <p:nvPr/>
                </p:nvSpPr>
                <p:spPr>
                  <a:xfrm>
                    <a:off x="1897379" y="441960"/>
                    <a:ext cx="9998431" cy="5669280"/>
                  </a:xfrm>
                  <a:prstGeom prst="ellipse">
                    <a:avLst/>
                  </a:prstGeom>
                  <a:noFill/>
                  <a:ln w="38100">
                    <a:solidFill>
                      <a:srgbClr val="E1A205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  <p:sp>
                <p:nvSpPr>
                  <p:cNvPr id="2" name="Flecha a la derecha con bandas 1"/>
                  <p:cNvSpPr/>
                  <p:nvPr/>
                </p:nvSpPr>
                <p:spPr>
                  <a:xfrm rot="19687067">
                    <a:off x="2247024" y="4276272"/>
                    <a:ext cx="1889797" cy="1135739"/>
                  </a:xfrm>
                  <a:prstGeom prst="stripedRightArrow">
                    <a:avLst/>
                  </a:prstGeom>
                  <a:solidFill>
                    <a:srgbClr val="FFC000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  <p:sp>
                <p:nvSpPr>
                  <p:cNvPr id="4" name="CuadroTexto 3"/>
                  <p:cNvSpPr txBox="1"/>
                  <p:nvPr/>
                </p:nvSpPr>
                <p:spPr>
                  <a:xfrm rot="19674154">
                    <a:off x="2380519" y="4252374"/>
                    <a:ext cx="2487021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Presentación </a:t>
                    </a:r>
                  </a:p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Razonable</a:t>
                    </a:r>
                    <a:endParaRPr lang="es-VE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Llamada de flecha a la derecha 10"/>
                  <p:cNvSpPr/>
                  <p:nvPr/>
                </p:nvSpPr>
                <p:spPr>
                  <a:xfrm>
                    <a:off x="1026317" y="2080260"/>
                    <a:ext cx="1998154" cy="1007026"/>
                  </a:xfrm>
                  <a:prstGeom prst="rightArrowCallout">
                    <a:avLst>
                      <a:gd name="adj1" fmla="val 25000"/>
                      <a:gd name="adj2" fmla="val 25000"/>
                      <a:gd name="adj3" fmla="val 39377"/>
                      <a:gd name="adj4" fmla="val 64977"/>
                    </a:avLst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  <p:sp>
                <p:nvSpPr>
                  <p:cNvPr id="13" name="CuadroTexto 12"/>
                  <p:cNvSpPr txBox="1"/>
                  <p:nvPr/>
                </p:nvSpPr>
                <p:spPr>
                  <a:xfrm>
                    <a:off x="1026317" y="2141607"/>
                    <a:ext cx="1402637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Materialidad</a:t>
                    </a:r>
                  </a:p>
                  <a:p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Frecuencia</a:t>
                    </a:r>
                  </a:p>
                  <a:p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Uniformidad</a:t>
                    </a:r>
                    <a:endParaRPr lang="es-VE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0" name="CuadroTexto 9"/>
                  <p:cNvSpPr txBox="1"/>
                  <p:nvPr/>
                </p:nvSpPr>
                <p:spPr>
                  <a:xfrm>
                    <a:off x="3018418" y="437707"/>
                    <a:ext cx="1850158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Hipótesis de Negocio en Marcha</a:t>
                    </a:r>
                    <a:endParaRPr lang="es-VE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" name="Cinta perforada 4"/>
                  <p:cNvSpPr/>
                  <p:nvPr/>
                </p:nvSpPr>
                <p:spPr>
                  <a:xfrm>
                    <a:off x="9685020" y="502920"/>
                    <a:ext cx="2065020" cy="796835"/>
                  </a:xfrm>
                  <a:prstGeom prst="flowChartPunchedTap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  <p:sp>
                <p:nvSpPr>
                  <p:cNvPr id="6" name="CuadroTexto 5"/>
                  <p:cNvSpPr txBox="1"/>
                  <p:nvPr/>
                </p:nvSpPr>
                <p:spPr>
                  <a:xfrm>
                    <a:off x="9774957" y="624840"/>
                    <a:ext cx="1975083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sz="1600" b="1" dirty="0" smtClean="0">
                        <a:solidFill>
                          <a:schemeClr val="bg1"/>
                        </a:solidFill>
                      </a:rPr>
                      <a:t>Cumplimiento con la NIIF para las PYMES</a:t>
                    </a:r>
                    <a:endParaRPr lang="es-VE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1" name="Grupo 20"/>
                <p:cNvGrpSpPr/>
                <p:nvPr/>
              </p:nvGrpSpPr>
              <p:grpSpPr>
                <a:xfrm>
                  <a:off x="2688699" y="872008"/>
                  <a:ext cx="508674" cy="428439"/>
                  <a:chOff x="2688699" y="872008"/>
                  <a:chExt cx="508674" cy="428439"/>
                </a:xfrm>
              </p:grpSpPr>
              <p:sp>
                <p:nvSpPr>
                  <p:cNvPr id="7" name="Elipse 6"/>
                  <p:cNvSpPr/>
                  <p:nvPr/>
                </p:nvSpPr>
                <p:spPr>
                  <a:xfrm>
                    <a:off x="2688699" y="872008"/>
                    <a:ext cx="448117" cy="428439"/>
                  </a:xfrm>
                  <a:prstGeom prst="ellips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" name="CuadroTexto 19"/>
                  <p:cNvSpPr txBox="1"/>
                  <p:nvPr/>
                </p:nvSpPr>
                <p:spPr>
                  <a:xfrm>
                    <a:off x="2700967" y="896233"/>
                    <a:ext cx="49640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S3</a:t>
                    </a:r>
                    <a:endParaRPr lang="es-V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1" name="Grupo 40"/>
                <p:cNvGrpSpPr/>
                <p:nvPr/>
              </p:nvGrpSpPr>
              <p:grpSpPr>
                <a:xfrm>
                  <a:off x="885133" y="1738974"/>
                  <a:ext cx="514730" cy="428439"/>
                  <a:chOff x="2688699" y="872008"/>
                  <a:chExt cx="514730" cy="428439"/>
                </a:xfrm>
              </p:grpSpPr>
              <p:sp>
                <p:nvSpPr>
                  <p:cNvPr id="42" name="Elipse 41"/>
                  <p:cNvSpPr/>
                  <p:nvPr/>
                </p:nvSpPr>
                <p:spPr>
                  <a:xfrm>
                    <a:off x="2688699" y="872008"/>
                    <a:ext cx="448117" cy="428439"/>
                  </a:xfrm>
                  <a:prstGeom prst="ellips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3" name="CuadroTexto 42"/>
                  <p:cNvSpPr txBox="1"/>
                  <p:nvPr/>
                </p:nvSpPr>
                <p:spPr>
                  <a:xfrm>
                    <a:off x="2707023" y="914400"/>
                    <a:ext cx="49640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S3</a:t>
                    </a:r>
                    <a:endParaRPr lang="es-V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54" name="Grupo 53"/>
                <p:cNvGrpSpPr/>
                <p:nvPr/>
              </p:nvGrpSpPr>
              <p:grpSpPr>
                <a:xfrm>
                  <a:off x="11599544" y="5628822"/>
                  <a:ext cx="514730" cy="428439"/>
                  <a:chOff x="2688699" y="872008"/>
                  <a:chExt cx="514730" cy="428439"/>
                </a:xfrm>
              </p:grpSpPr>
              <p:sp>
                <p:nvSpPr>
                  <p:cNvPr id="55" name="Elipse 54"/>
                  <p:cNvSpPr/>
                  <p:nvPr/>
                </p:nvSpPr>
                <p:spPr>
                  <a:xfrm>
                    <a:off x="2688699" y="872008"/>
                    <a:ext cx="448117" cy="428439"/>
                  </a:xfrm>
                  <a:prstGeom prst="ellips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6" name="CuadroTexto 55"/>
                  <p:cNvSpPr txBox="1"/>
                  <p:nvPr/>
                </p:nvSpPr>
                <p:spPr>
                  <a:xfrm>
                    <a:off x="2707023" y="914400"/>
                    <a:ext cx="49640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S3</a:t>
                    </a:r>
                    <a:endParaRPr lang="es-V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57" name="Grupo 56"/>
                <p:cNvGrpSpPr/>
                <p:nvPr/>
              </p:nvGrpSpPr>
              <p:grpSpPr>
                <a:xfrm>
                  <a:off x="11460027" y="2060011"/>
                  <a:ext cx="514730" cy="428439"/>
                  <a:chOff x="2688699" y="872008"/>
                  <a:chExt cx="514730" cy="428439"/>
                </a:xfrm>
              </p:grpSpPr>
              <p:sp>
                <p:nvSpPr>
                  <p:cNvPr id="58" name="Elipse 57"/>
                  <p:cNvSpPr/>
                  <p:nvPr/>
                </p:nvSpPr>
                <p:spPr>
                  <a:xfrm>
                    <a:off x="2688699" y="872008"/>
                    <a:ext cx="448117" cy="428439"/>
                  </a:xfrm>
                  <a:prstGeom prst="ellips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9" name="CuadroTexto 58"/>
                  <p:cNvSpPr txBox="1"/>
                  <p:nvPr/>
                </p:nvSpPr>
                <p:spPr>
                  <a:xfrm>
                    <a:off x="2707023" y="914400"/>
                    <a:ext cx="49640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S3</a:t>
                    </a:r>
                    <a:endParaRPr lang="es-V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60" name="Grupo 59"/>
                <p:cNvGrpSpPr/>
                <p:nvPr/>
              </p:nvGrpSpPr>
              <p:grpSpPr>
                <a:xfrm>
                  <a:off x="11562519" y="355229"/>
                  <a:ext cx="514730" cy="428439"/>
                  <a:chOff x="2688699" y="872008"/>
                  <a:chExt cx="514730" cy="428439"/>
                </a:xfrm>
              </p:grpSpPr>
              <p:sp>
                <p:nvSpPr>
                  <p:cNvPr id="61" name="Elipse 60"/>
                  <p:cNvSpPr/>
                  <p:nvPr/>
                </p:nvSpPr>
                <p:spPr>
                  <a:xfrm>
                    <a:off x="2688699" y="872008"/>
                    <a:ext cx="448117" cy="428439"/>
                  </a:xfrm>
                  <a:prstGeom prst="ellipse">
                    <a:avLst/>
                  </a:prstGeom>
                  <a:solidFill>
                    <a:srgbClr val="E1A205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2" name="CuadroTexto 61"/>
                  <p:cNvSpPr txBox="1"/>
                  <p:nvPr/>
                </p:nvSpPr>
                <p:spPr>
                  <a:xfrm>
                    <a:off x="2707023" y="914400"/>
                    <a:ext cx="49640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VE" b="1" dirty="0" smtClean="0">
                        <a:solidFill>
                          <a:schemeClr val="bg1"/>
                        </a:solidFill>
                      </a:rPr>
                      <a:t>S3</a:t>
                    </a:r>
                    <a:endParaRPr lang="es-VE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4" name="Marcador de número de diapositiva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12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1574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Flecha curvada hacia la derecha 122"/>
          <p:cNvSpPr/>
          <p:nvPr/>
        </p:nvSpPr>
        <p:spPr>
          <a:xfrm rot="20363350" flipH="1" flipV="1">
            <a:off x="6126885" y="2928984"/>
            <a:ext cx="505366" cy="1493073"/>
          </a:xfrm>
          <a:prstGeom prst="curvedRightArrow">
            <a:avLst/>
          </a:prstGeom>
          <a:solidFill>
            <a:srgbClr val="E1A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116" name="Flecha curvada hacia la derecha 115"/>
          <p:cNvSpPr/>
          <p:nvPr/>
        </p:nvSpPr>
        <p:spPr>
          <a:xfrm rot="1236650" flipV="1">
            <a:off x="3385727" y="2861219"/>
            <a:ext cx="505366" cy="1493073"/>
          </a:xfrm>
          <a:prstGeom prst="curvedRightArrow">
            <a:avLst/>
          </a:prstGeom>
          <a:solidFill>
            <a:srgbClr val="E1A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391153" y="532895"/>
            <a:ext cx="8217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los Estados Financieros</a:t>
            </a:r>
          </a:p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Consolidados – Combinados </a:t>
            </a:r>
            <a:r>
              <a:rPr lang="es-VE" sz="3200" b="1" dirty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- </a:t>
            </a:r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Separados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4146391" y="1951206"/>
            <a:ext cx="1779553" cy="1579040"/>
            <a:chOff x="8276431" y="2916820"/>
            <a:chExt cx="1779553" cy="1579040"/>
          </a:xfrm>
        </p:grpSpPr>
        <p:grpSp>
          <p:nvGrpSpPr>
            <p:cNvPr id="7" name="67 Grupo"/>
            <p:cNvGrpSpPr>
              <a:grpSpLocks/>
            </p:cNvGrpSpPr>
            <p:nvPr/>
          </p:nvGrpSpPr>
          <p:grpSpPr bwMode="auto">
            <a:xfrm>
              <a:off x="8276431" y="2916820"/>
              <a:ext cx="1757363" cy="1179631"/>
              <a:chOff x="4784735" y="2204864"/>
              <a:chExt cx="1811433" cy="1219291"/>
            </a:xfrm>
          </p:grpSpPr>
          <p:grpSp>
            <p:nvGrpSpPr>
              <p:cNvPr id="11" name="64 Grupo"/>
              <p:cNvGrpSpPr>
                <a:grpSpLocks/>
              </p:cNvGrpSpPr>
              <p:nvPr/>
            </p:nvGrpSpPr>
            <p:grpSpPr bwMode="auto">
              <a:xfrm>
                <a:off x="4784735" y="2580242"/>
                <a:ext cx="1807408" cy="843913"/>
                <a:chOff x="4784735" y="2600338"/>
                <a:chExt cx="1807408" cy="843913"/>
              </a:xfrm>
            </p:grpSpPr>
            <p:grpSp>
              <p:nvGrpSpPr>
                <p:cNvPr id="14" name="54 Grupo"/>
                <p:cNvGrpSpPr>
                  <a:grpSpLocks/>
                </p:cNvGrpSpPr>
                <p:nvPr/>
              </p:nvGrpSpPr>
              <p:grpSpPr bwMode="auto">
                <a:xfrm>
                  <a:off x="4791313" y="3014783"/>
                  <a:ext cx="864096" cy="429468"/>
                  <a:chOff x="4791313" y="3086791"/>
                  <a:chExt cx="864096" cy="429468"/>
                </a:xfrm>
              </p:grpSpPr>
              <p:sp>
                <p:nvSpPr>
                  <p:cNvPr id="24" name="66 Rectángulo redondeado"/>
                  <p:cNvSpPr/>
                  <p:nvPr/>
                </p:nvSpPr>
                <p:spPr>
                  <a:xfrm>
                    <a:off x="4802849" y="3142114"/>
                    <a:ext cx="849361" cy="358359"/>
                  </a:xfrm>
                  <a:prstGeom prst="roundRect">
                    <a:avLst/>
                  </a:prstGeom>
                  <a:solidFill>
                    <a:srgbClr val="CC009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25" name="53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91313" y="3086791"/>
                    <a:ext cx="864096" cy="4294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Flujos de Efectivo</a:t>
                    </a:r>
                  </a:p>
                </p:txBody>
              </p:sp>
            </p:grpSp>
            <p:grpSp>
              <p:nvGrpSpPr>
                <p:cNvPr id="15" name="55 Grupo"/>
                <p:cNvGrpSpPr>
                  <a:grpSpLocks/>
                </p:cNvGrpSpPr>
                <p:nvPr/>
              </p:nvGrpSpPr>
              <p:grpSpPr bwMode="auto">
                <a:xfrm>
                  <a:off x="5724128" y="3014719"/>
                  <a:ext cx="868015" cy="429467"/>
                  <a:chOff x="4784735" y="3086727"/>
                  <a:chExt cx="868015" cy="429467"/>
                </a:xfrm>
              </p:grpSpPr>
              <p:sp>
                <p:nvSpPr>
                  <p:cNvPr id="22" name="64 Rectángulo redondeado"/>
                  <p:cNvSpPr/>
                  <p:nvPr/>
                </p:nvSpPr>
                <p:spPr>
                  <a:xfrm>
                    <a:off x="4805401" y="3148329"/>
                    <a:ext cx="847349" cy="360429"/>
                  </a:xfrm>
                  <a:prstGeom prst="roundRect">
                    <a:avLst/>
                  </a:prstGeom>
                  <a:solidFill>
                    <a:srgbClr val="E6A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23" name="57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84735" y="3086727"/>
                    <a:ext cx="864096" cy="4294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 dirty="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Cambios en el Patrimonio</a:t>
                    </a:r>
                  </a:p>
                </p:txBody>
              </p:sp>
            </p:grpSp>
            <p:grpSp>
              <p:nvGrpSpPr>
                <p:cNvPr id="16" name="58 Grupo"/>
                <p:cNvGrpSpPr/>
                <p:nvPr/>
              </p:nvGrpSpPr>
              <p:grpSpPr>
                <a:xfrm>
                  <a:off x="4784735" y="2600950"/>
                  <a:ext cx="864096" cy="429467"/>
                  <a:chOff x="4791313" y="3085342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20" name="62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21" name="63 CuadroTexto"/>
                  <p:cNvSpPr txBox="1"/>
                  <p:nvPr/>
                </p:nvSpPr>
                <p:spPr>
                  <a:xfrm>
                    <a:off x="4791313" y="3085342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Estado de Resultados del Periodo</a:t>
                    </a:r>
                  </a:p>
                </p:txBody>
              </p:sp>
            </p:grpSp>
            <p:grpSp>
              <p:nvGrpSpPr>
                <p:cNvPr id="17" name="61 Grupo"/>
                <p:cNvGrpSpPr/>
                <p:nvPr/>
              </p:nvGrpSpPr>
              <p:grpSpPr>
                <a:xfrm>
                  <a:off x="5724128" y="2600338"/>
                  <a:ext cx="864096" cy="429467"/>
                  <a:chOff x="4791313" y="3084730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18" name="60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19" name="61 CuadroTexto"/>
                  <p:cNvSpPr txBox="1"/>
                  <p:nvPr/>
                </p:nvSpPr>
                <p:spPr>
                  <a:xfrm>
                    <a:off x="4791313" y="3084730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Otro  Resultado Integral</a:t>
                    </a:r>
                  </a:p>
                </p:txBody>
              </p:sp>
            </p:grpSp>
          </p:grpSp>
          <p:sp>
            <p:nvSpPr>
              <p:cNvPr id="12" name="54 Rectángulo redondeado"/>
              <p:cNvSpPr/>
              <p:nvPr/>
            </p:nvSpPr>
            <p:spPr>
              <a:xfrm>
                <a:off x="4796811" y="2204864"/>
                <a:ext cx="1799357" cy="360430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 sz="700">
                  <a:sym typeface="Arial" charset="0"/>
                </a:endParaRPr>
              </a:p>
            </p:txBody>
          </p:sp>
          <p:sp>
            <p:nvSpPr>
              <p:cNvPr id="13" name="66 CuadroTexto"/>
              <p:cNvSpPr txBox="1">
                <a:spLocks noChangeArrowheads="1"/>
              </p:cNvSpPr>
              <p:nvPr/>
            </p:nvSpPr>
            <p:spPr bwMode="auto">
              <a:xfrm>
                <a:off x="4813440" y="2282696"/>
                <a:ext cx="1728192" cy="20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7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Estado de Situación Financiera</a:t>
                </a:r>
              </a:p>
            </p:txBody>
          </p:sp>
        </p:grpSp>
        <p:grpSp>
          <p:nvGrpSpPr>
            <p:cNvPr id="8" name="Grupo 7"/>
            <p:cNvGrpSpPr/>
            <p:nvPr/>
          </p:nvGrpSpPr>
          <p:grpSpPr>
            <a:xfrm>
              <a:off x="8282813" y="4095750"/>
              <a:ext cx="1773171" cy="400110"/>
              <a:chOff x="8282813" y="4095750"/>
              <a:chExt cx="1773171" cy="400110"/>
            </a:xfrm>
          </p:grpSpPr>
          <p:sp>
            <p:nvSpPr>
              <p:cNvPr id="9" name="Rectángulo redondeado 8"/>
              <p:cNvSpPr/>
              <p:nvPr/>
            </p:nvSpPr>
            <p:spPr>
              <a:xfrm>
                <a:off x="8282813" y="4153477"/>
                <a:ext cx="1773171" cy="304800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VE"/>
              </a:p>
            </p:txBody>
          </p:sp>
          <p:sp>
            <p:nvSpPr>
              <p:cNvPr id="10" name="CuadroTexto 9"/>
              <p:cNvSpPr txBox="1"/>
              <p:nvPr/>
            </p:nvSpPr>
            <p:spPr>
              <a:xfrm>
                <a:off x="8304279" y="4095750"/>
                <a:ext cx="17517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Notas a los </a:t>
                </a:r>
              </a:p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Estados Financieros</a:t>
                </a:r>
                <a:endParaRPr lang="es-VE" sz="1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Grupo 65"/>
          <p:cNvGrpSpPr/>
          <p:nvPr/>
        </p:nvGrpSpPr>
        <p:grpSpPr>
          <a:xfrm>
            <a:off x="5548368" y="4415127"/>
            <a:ext cx="1779553" cy="1579040"/>
            <a:chOff x="8276431" y="2916820"/>
            <a:chExt cx="1779553" cy="1579040"/>
          </a:xfrm>
        </p:grpSpPr>
        <p:grpSp>
          <p:nvGrpSpPr>
            <p:cNvPr id="67" name="67 Grupo"/>
            <p:cNvGrpSpPr>
              <a:grpSpLocks/>
            </p:cNvGrpSpPr>
            <p:nvPr/>
          </p:nvGrpSpPr>
          <p:grpSpPr bwMode="auto">
            <a:xfrm>
              <a:off x="8276431" y="2916820"/>
              <a:ext cx="1757363" cy="1179631"/>
              <a:chOff x="4784735" y="2204864"/>
              <a:chExt cx="1811433" cy="1219291"/>
            </a:xfrm>
          </p:grpSpPr>
          <p:grpSp>
            <p:nvGrpSpPr>
              <p:cNvPr id="71" name="64 Grupo"/>
              <p:cNvGrpSpPr>
                <a:grpSpLocks/>
              </p:cNvGrpSpPr>
              <p:nvPr/>
            </p:nvGrpSpPr>
            <p:grpSpPr bwMode="auto">
              <a:xfrm>
                <a:off x="4784735" y="2580242"/>
                <a:ext cx="1807408" cy="843913"/>
                <a:chOff x="4784735" y="2600338"/>
                <a:chExt cx="1807408" cy="843913"/>
              </a:xfrm>
            </p:grpSpPr>
            <p:grpSp>
              <p:nvGrpSpPr>
                <p:cNvPr id="74" name="54 Grupo"/>
                <p:cNvGrpSpPr>
                  <a:grpSpLocks/>
                </p:cNvGrpSpPr>
                <p:nvPr/>
              </p:nvGrpSpPr>
              <p:grpSpPr bwMode="auto">
                <a:xfrm>
                  <a:off x="4791313" y="3014783"/>
                  <a:ext cx="864096" cy="429468"/>
                  <a:chOff x="4791313" y="3086791"/>
                  <a:chExt cx="864096" cy="429468"/>
                </a:xfrm>
              </p:grpSpPr>
              <p:sp>
                <p:nvSpPr>
                  <p:cNvPr id="84" name="66 Rectángulo redondeado"/>
                  <p:cNvSpPr/>
                  <p:nvPr/>
                </p:nvSpPr>
                <p:spPr>
                  <a:xfrm>
                    <a:off x="4802849" y="3142114"/>
                    <a:ext cx="849361" cy="358359"/>
                  </a:xfrm>
                  <a:prstGeom prst="roundRect">
                    <a:avLst/>
                  </a:prstGeom>
                  <a:solidFill>
                    <a:srgbClr val="CC009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85" name="53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91313" y="3086791"/>
                    <a:ext cx="864096" cy="4294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Flujos de Efectivo</a:t>
                    </a:r>
                  </a:p>
                </p:txBody>
              </p:sp>
            </p:grpSp>
            <p:grpSp>
              <p:nvGrpSpPr>
                <p:cNvPr id="75" name="55 Grupo"/>
                <p:cNvGrpSpPr>
                  <a:grpSpLocks/>
                </p:cNvGrpSpPr>
                <p:nvPr/>
              </p:nvGrpSpPr>
              <p:grpSpPr bwMode="auto">
                <a:xfrm>
                  <a:off x="5724128" y="3014719"/>
                  <a:ext cx="868015" cy="429467"/>
                  <a:chOff x="4784735" y="3086727"/>
                  <a:chExt cx="868015" cy="429467"/>
                </a:xfrm>
              </p:grpSpPr>
              <p:sp>
                <p:nvSpPr>
                  <p:cNvPr id="82" name="64 Rectángulo redondeado"/>
                  <p:cNvSpPr/>
                  <p:nvPr/>
                </p:nvSpPr>
                <p:spPr>
                  <a:xfrm>
                    <a:off x="4805401" y="3148329"/>
                    <a:ext cx="847349" cy="360429"/>
                  </a:xfrm>
                  <a:prstGeom prst="roundRect">
                    <a:avLst/>
                  </a:prstGeom>
                  <a:solidFill>
                    <a:srgbClr val="E6A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83" name="57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84735" y="3086727"/>
                    <a:ext cx="864096" cy="4294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 dirty="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Cambios en el Patrimonio</a:t>
                    </a:r>
                  </a:p>
                </p:txBody>
              </p:sp>
            </p:grpSp>
            <p:grpSp>
              <p:nvGrpSpPr>
                <p:cNvPr id="76" name="58 Grupo"/>
                <p:cNvGrpSpPr/>
                <p:nvPr/>
              </p:nvGrpSpPr>
              <p:grpSpPr>
                <a:xfrm>
                  <a:off x="4784735" y="2600950"/>
                  <a:ext cx="864096" cy="429467"/>
                  <a:chOff x="4791313" y="3085342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80" name="62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81" name="63 CuadroTexto"/>
                  <p:cNvSpPr txBox="1"/>
                  <p:nvPr/>
                </p:nvSpPr>
                <p:spPr>
                  <a:xfrm>
                    <a:off x="4791313" y="3085342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Estado de Resultados del Periodo</a:t>
                    </a:r>
                  </a:p>
                </p:txBody>
              </p:sp>
            </p:grpSp>
            <p:grpSp>
              <p:nvGrpSpPr>
                <p:cNvPr id="77" name="61 Grupo"/>
                <p:cNvGrpSpPr/>
                <p:nvPr/>
              </p:nvGrpSpPr>
              <p:grpSpPr>
                <a:xfrm>
                  <a:off x="5724128" y="2600338"/>
                  <a:ext cx="864096" cy="429467"/>
                  <a:chOff x="4791313" y="3084730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78" name="60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79" name="61 CuadroTexto"/>
                  <p:cNvSpPr txBox="1"/>
                  <p:nvPr/>
                </p:nvSpPr>
                <p:spPr>
                  <a:xfrm>
                    <a:off x="4791313" y="3084730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Otro  Resultado Integral</a:t>
                    </a:r>
                  </a:p>
                </p:txBody>
              </p:sp>
            </p:grpSp>
          </p:grpSp>
          <p:sp>
            <p:nvSpPr>
              <p:cNvPr id="72" name="54 Rectángulo redondeado"/>
              <p:cNvSpPr/>
              <p:nvPr/>
            </p:nvSpPr>
            <p:spPr>
              <a:xfrm>
                <a:off x="4796811" y="2204864"/>
                <a:ext cx="1799357" cy="360430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 sz="700">
                  <a:sym typeface="Arial" charset="0"/>
                </a:endParaRPr>
              </a:p>
            </p:txBody>
          </p:sp>
          <p:sp>
            <p:nvSpPr>
              <p:cNvPr id="73" name="66 CuadroTexto"/>
              <p:cNvSpPr txBox="1">
                <a:spLocks noChangeArrowheads="1"/>
              </p:cNvSpPr>
              <p:nvPr/>
            </p:nvSpPr>
            <p:spPr bwMode="auto">
              <a:xfrm>
                <a:off x="4813440" y="2282696"/>
                <a:ext cx="1728192" cy="20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7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Estado de Situación Financiera</a:t>
                </a:r>
              </a:p>
            </p:txBody>
          </p:sp>
        </p:grpSp>
        <p:grpSp>
          <p:nvGrpSpPr>
            <p:cNvPr id="68" name="Grupo 67"/>
            <p:cNvGrpSpPr/>
            <p:nvPr/>
          </p:nvGrpSpPr>
          <p:grpSpPr>
            <a:xfrm>
              <a:off x="8282813" y="4095750"/>
              <a:ext cx="1773171" cy="400110"/>
              <a:chOff x="8282813" y="4095750"/>
              <a:chExt cx="1773171" cy="400110"/>
            </a:xfrm>
          </p:grpSpPr>
          <p:sp>
            <p:nvSpPr>
              <p:cNvPr id="69" name="Rectángulo redondeado 68"/>
              <p:cNvSpPr/>
              <p:nvPr/>
            </p:nvSpPr>
            <p:spPr>
              <a:xfrm>
                <a:off x="8282813" y="4153477"/>
                <a:ext cx="1773171" cy="304800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VE"/>
              </a:p>
            </p:txBody>
          </p:sp>
          <p:sp>
            <p:nvSpPr>
              <p:cNvPr id="70" name="CuadroTexto 69"/>
              <p:cNvSpPr txBox="1"/>
              <p:nvPr/>
            </p:nvSpPr>
            <p:spPr>
              <a:xfrm>
                <a:off x="8304279" y="4095750"/>
                <a:ext cx="17517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Notas a los </a:t>
                </a:r>
              </a:p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Estados Financieros</a:t>
                </a:r>
                <a:endParaRPr lang="es-VE" sz="1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" name="Grupo 85"/>
          <p:cNvGrpSpPr/>
          <p:nvPr/>
        </p:nvGrpSpPr>
        <p:grpSpPr>
          <a:xfrm>
            <a:off x="2911392" y="4290419"/>
            <a:ext cx="1779553" cy="1579040"/>
            <a:chOff x="8276431" y="2916820"/>
            <a:chExt cx="1779553" cy="1579040"/>
          </a:xfrm>
        </p:grpSpPr>
        <p:grpSp>
          <p:nvGrpSpPr>
            <p:cNvPr id="87" name="67 Grupo"/>
            <p:cNvGrpSpPr>
              <a:grpSpLocks/>
            </p:cNvGrpSpPr>
            <p:nvPr/>
          </p:nvGrpSpPr>
          <p:grpSpPr bwMode="auto">
            <a:xfrm>
              <a:off x="8276431" y="2916820"/>
              <a:ext cx="1757363" cy="1179631"/>
              <a:chOff x="4784735" y="2204864"/>
              <a:chExt cx="1811433" cy="1219291"/>
            </a:xfrm>
          </p:grpSpPr>
          <p:grpSp>
            <p:nvGrpSpPr>
              <p:cNvPr id="91" name="64 Grupo"/>
              <p:cNvGrpSpPr>
                <a:grpSpLocks/>
              </p:cNvGrpSpPr>
              <p:nvPr/>
            </p:nvGrpSpPr>
            <p:grpSpPr bwMode="auto">
              <a:xfrm>
                <a:off x="4784735" y="2580242"/>
                <a:ext cx="1807408" cy="843913"/>
                <a:chOff x="4784735" y="2600338"/>
                <a:chExt cx="1807408" cy="843913"/>
              </a:xfrm>
            </p:grpSpPr>
            <p:grpSp>
              <p:nvGrpSpPr>
                <p:cNvPr id="94" name="54 Grupo"/>
                <p:cNvGrpSpPr>
                  <a:grpSpLocks/>
                </p:cNvGrpSpPr>
                <p:nvPr/>
              </p:nvGrpSpPr>
              <p:grpSpPr bwMode="auto">
                <a:xfrm>
                  <a:off x="4791313" y="3014783"/>
                  <a:ext cx="864096" cy="429468"/>
                  <a:chOff x="4791313" y="3086791"/>
                  <a:chExt cx="864096" cy="429468"/>
                </a:xfrm>
              </p:grpSpPr>
              <p:sp>
                <p:nvSpPr>
                  <p:cNvPr id="104" name="66 Rectángulo redondeado"/>
                  <p:cNvSpPr/>
                  <p:nvPr/>
                </p:nvSpPr>
                <p:spPr>
                  <a:xfrm>
                    <a:off x="4802849" y="3142114"/>
                    <a:ext cx="849361" cy="358359"/>
                  </a:xfrm>
                  <a:prstGeom prst="roundRect">
                    <a:avLst/>
                  </a:prstGeom>
                  <a:solidFill>
                    <a:srgbClr val="CC009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105" name="53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91313" y="3086791"/>
                    <a:ext cx="864096" cy="4294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Flujos de Efectivo</a:t>
                    </a:r>
                  </a:p>
                </p:txBody>
              </p:sp>
            </p:grpSp>
            <p:grpSp>
              <p:nvGrpSpPr>
                <p:cNvPr id="95" name="55 Grupo"/>
                <p:cNvGrpSpPr>
                  <a:grpSpLocks/>
                </p:cNvGrpSpPr>
                <p:nvPr/>
              </p:nvGrpSpPr>
              <p:grpSpPr bwMode="auto">
                <a:xfrm>
                  <a:off x="5724128" y="3014719"/>
                  <a:ext cx="868015" cy="429467"/>
                  <a:chOff x="4784735" y="3086727"/>
                  <a:chExt cx="868015" cy="429467"/>
                </a:xfrm>
              </p:grpSpPr>
              <p:sp>
                <p:nvSpPr>
                  <p:cNvPr id="102" name="64 Rectángulo redondeado"/>
                  <p:cNvSpPr/>
                  <p:nvPr/>
                </p:nvSpPr>
                <p:spPr>
                  <a:xfrm>
                    <a:off x="4805401" y="3148329"/>
                    <a:ext cx="847349" cy="360429"/>
                  </a:xfrm>
                  <a:prstGeom prst="roundRect">
                    <a:avLst/>
                  </a:prstGeom>
                  <a:solidFill>
                    <a:srgbClr val="E6A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103" name="57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84735" y="3086727"/>
                    <a:ext cx="864096" cy="4294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 dirty="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Cambios en el Patrimonio</a:t>
                    </a:r>
                  </a:p>
                </p:txBody>
              </p:sp>
            </p:grpSp>
            <p:grpSp>
              <p:nvGrpSpPr>
                <p:cNvPr id="96" name="58 Grupo"/>
                <p:cNvGrpSpPr/>
                <p:nvPr/>
              </p:nvGrpSpPr>
              <p:grpSpPr>
                <a:xfrm>
                  <a:off x="4784735" y="2600950"/>
                  <a:ext cx="864096" cy="429467"/>
                  <a:chOff x="4791313" y="3085342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100" name="62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101" name="63 CuadroTexto"/>
                  <p:cNvSpPr txBox="1"/>
                  <p:nvPr/>
                </p:nvSpPr>
                <p:spPr>
                  <a:xfrm>
                    <a:off x="4791313" y="3085342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Estado de Resultados del Periodo</a:t>
                    </a:r>
                  </a:p>
                </p:txBody>
              </p:sp>
            </p:grpSp>
            <p:grpSp>
              <p:nvGrpSpPr>
                <p:cNvPr id="97" name="61 Grupo"/>
                <p:cNvGrpSpPr/>
                <p:nvPr/>
              </p:nvGrpSpPr>
              <p:grpSpPr>
                <a:xfrm>
                  <a:off x="5724128" y="2600338"/>
                  <a:ext cx="864096" cy="429467"/>
                  <a:chOff x="4791313" y="3084730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98" name="60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99" name="61 CuadroTexto"/>
                  <p:cNvSpPr txBox="1"/>
                  <p:nvPr/>
                </p:nvSpPr>
                <p:spPr>
                  <a:xfrm>
                    <a:off x="4791313" y="3084730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Otro  Resultado Integral</a:t>
                    </a:r>
                  </a:p>
                </p:txBody>
              </p:sp>
            </p:grpSp>
          </p:grpSp>
          <p:sp>
            <p:nvSpPr>
              <p:cNvPr id="92" name="54 Rectángulo redondeado"/>
              <p:cNvSpPr/>
              <p:nvPr/>
            </p:nvSpPr>
            <p:spPr>
              <a:xfrm>
                <a:off x="4796811" y="2204864"/>
                <a:ext cx="1799357" cy="360430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 sz="700">
                  <a:sym typeface="Arial" charset="0"/>
                </a:endParaRPr>
              </a:p>
            </p:txBody>
          </p:sp>
          <p:sp>
            <p:nvSpPr>
              <p:cNvPr id="93" name="66 CuadroTexto"/>
              <p:cNvSpPr txBox="1">
                <a:spLocks noChangeArrowheads="1"/>
              </p:cNvSpPr>
              <p:nvPr/>
            </p:nvSpPr>
            <p:spPr bwMode="auto">
              <a:xfrm>
                <a:off x="4813440" y="2282696"/>
                <a:ext cx="1728192" cy="20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7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Estado de Situación Financiera</a:t>
                </a:r>
              </a:p>
            </p:txBody>
          </p:sp>
        </p:grpSp>
        <p:grpSp>
          <p:nvGrpSpPr>
            <p:cNvPr id="88" name="Grupo 87"/>
            <p:cNvGrpSpPr/>
            <p:nvPr/>
          </p:nvGrpSpPr>
          <p:grpSpPr>
            <a:xfrm>
              <a:off x="8282813" y="4095750"/>
              <a:ext cx="1773171" cy="400110"/>
              <a:chOff x="8282813" y="4095750"/>
              <a:chExt cx="1773171" cy="400110"/>
            </a:xfrm>
          </p:grpSpPr>
          <p:sp>
            <p:nvSpPr>
              <p:cNvPr id="89" name="Rectángulo redondeado 88"/>
              <p:cNvSpPr/>
              <p:nvPr/>
            </p:nvSpPr>
            <p:spPr>
              <a:xfrm>
                <a:off x="8282813" y="4153477"/>
                <a:ext cx="1773171" cy="304800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VE"/>
              </a:p>
            </p:txBody>
          </p:sp>
          <p:sp>
            <p:nvSpPr>
              <p:cNvPr id="90" name="CuadroTexto 89"/>
              <p:cNvSpPr txBox="1"/>
              <p:nvPr/>
            </p:nvSpPr>
            <p:spPr>
              <a:xfrm>
                <a:off x="8304279" y="4095750"/>
                <a:ext cx="17517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Notas a los </a:t>
                </a:r>
              </a:p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Estados Financieros</a:t>
                </a:r>
                <a:endParaRPr lang="es-VE" sz="1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8" name="Grupo 107"/>
          <p:cNvGrpSpPr/>
          <p:nvPr/>
        </p:nvGrpSpPr>
        <p:grpSpPr>
          <a:xfrm>
            <a:off x="4425059" y="2481037"/>
            <a:ext cx="1442460" cy="622099"/>
            <a:chOff x="6307199" y="3250657"/>
            <a:chExt cx="1442460" cy="622099"/>
          </a:xfrm>
        </p:grpSpPr>
        <p:sp>
          <p:nvSpPr>
            <p:cNvPr id="106" name="Onda 105"/>
            <p:cNvSpPr/>
            <p:nvPr/>
          </p:nvSpPr>
          <p:spPr>
            <a:xfrm rot="19279600">
              <a:off x="6347460" y="3250657"/>
              <a:ext cx="1222073" cy="622099"/>
            </a:xfrm>
            <a:prstGeom prst="wave">
              <a:avLst/>
            </a:prstGeom>
            <a:solidFill>
              <a:srgbClr val="E1A20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107" name="CuadroTexto 106"/>
            <p:cNvSpPr txBox="1"/>
            <p:nvPr/>
          </p:nvSpPr>
          <p:spPr>
            <a:xfrm rot="19448565">
              <a:off x="6307199" y="3348209"/>
              <a:ext cx="14424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sz="1600" b="1" dirty="0" smtClean="0">
                  <a:solidFill>
                    <a:schemeClr val="bg1"/>
                  </a:solidFill>
                </a:rPr>
                <a:t>Controladora</a:t>
              </a:r>
              <a:endParaRPr lang="es-VE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Grupo 108"/>
          <p:cNvGrpSpPr/>
          <p:nvPr/>
        </p:nvGrpSpPr>
        <p:grpSpPr>
          <a:xfrm>
            <a:off x="5728467" y="4852455"/>
            <a:ext cx="1442460" cy="622099"/>
            <a:chOff x="6307199" y="3250657"/>
            <a:chExt cx="1442460" cy="622099"/>
          </a:xfrm>
        </p:grpSpPr>
        <p:sp>
          <p:nvSpPr>
            <p:cNvPr id="110" name="Onda 109"/>
            <p:cNvSpPr/>
            <p:nvPr/>
          </p:nvSpPr>
          <p:spPr>
            <a:xfrm rot="19279600">
              <a:off x="6347460" y="3250657"/>
              <a:ext cx="1222073" cy="622099"/>
            </a:xfrm>
            <a:prstGeom prst="wave">
              <a:avLst/>
            </a:prstGeom>
            <a:solidFill>
              <a:srgbClr val="E1A20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111" name="CuadroTexto 110"/>
            <p:cNvSpPr txBox="1"/>
            <p:nvPr/>
          </p:nvSpPr>
          <p:spPr>
            <a:xfrm rot="19448565">
              <a:off x="6307199" y="3348209"/>
              <a:ext cx="14424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600" b="1" dirty="0" err="1" smtClean="0">
                  <a:solidFill>
                    <a:schemeClr val="bg1"/>
                  </a:solidFill>
                </a:rPr>
                <a:t>Subidiaria</a:t>
              </a:r>
              <a:endParaRPr lang="es-VE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2" name="Grupo 111"/>
          <p:cNvGrpSpPr/>
          <p:nvPr/>
        </p:nvGrpSpPr>
        <p:grpSpPr>
          <a:xfrm>
            <a:off x="3099179" y="4797517"/>
            <a:ext cx="1442460" cy="622099"/>
            <a:chOff x="6307199" y="3250657"/>
            <a:chExt cx="1442460" cy="622099"/>
          </a:xfrm>
        </p:grpSpPr>
        <p:sp>
          <p:nvSpPr>
            <p:cNvPr id="113" name="Onda 112"/>
            <p:cNvSpPr/>
            <p:nvPr/>
          </p:nvSpPr>
          <p:spPr>
            <a:xfrm rot="19279600">
              <a:off x="6347460" y="3250657"/>
              <a:ext cx="1222073" cy="622099"/>
            </a:xfrm>
            <a:prstGeom prst="wave">
              <a:avLst/>
            </a:prstGeom>
            <a:solidFill>
              <a:srgbClr val="E1A20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114" name="CuadroTexto 113"/>
            <p:cNvSpPr txBox="1"/>
            <p:nvPr/>
          </p:nvSpPr>
          <p:spPr>
            <a:xfrm rot="19448565">
              <a:off x="6307199" y="3348209"/>
              <a:ext cx="14424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600" b="1" dirty="0" err="1" smtClean="0">
                  <a:solidFill>
                    <a:schemeClr val="bg1"/>
                  </a:solidFill>
                </a:rPr>
                <a:t>Subidiaria</a:t>
              </a:r>
              <a:endParaRPr lang="es-VE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5" name="CuadroTexto 114"/>
          <p:cNvSpPr txBox="1"/>
          <p:nvPr/>
        </p:nvSpPr>
        <p:spPr>
          <a:xfrm>
            <a:off x="6724051" y="1731398"/>
            <a:ext cx="51274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1A205"/>
              </a:buClr>
            </a:pPr>
            <a:r>
              <a:rPr lang="es-VE" b="1" dirty="0" smtClean="0">
                <a:solidFill>
                  <a:schemeClr val="accent4">
                    <a:lumMod val="75000"/>
                  </a:schemeClr>
                </a:solidFill>
              </a:rPr>
              <a:t>ESTADOS FINANCIEROS CONSOLIDADOS</a:t>
            </a:r>
          </a:p>
          <a:p>
            <a:pPr marL="285750" indent="-285750">
              <a:buClr>
                <a:srgbClr val="E1A205"/>
              </a:buClr>
              <a:buFont typeface="Wingdings" panose="05000000000000000000" pitchFamily="2" charset="2"/>
              <a:buChar char="ü"/>
            </a:pPr>
            <a:r>
              <a:rPr lang="es-VE" dirty="0" smtClean="0"/>
              <a:t>Eximente de presentar Estados Financieros Consolidados</a:t>
            </a:r>
          </a:p>
          <a:p>
            <a:pPr marL="285750" indent="-285750">
              <a:buClr>
                <a:srgbClr val="E1A205"/>
              </a:buClr>
              <a:buFont typeface="Wingdings" panose="05000000000000000000" pitchFamily="2" charset="2"/>
              <a:buChar char="ü"/>
            </a:pPr>
            <a:r>
              <a:rPr lang="es-VE" dirty="0" smtClean="0"/>
              <a:t>Entidades de Cometido Específico, se consolidan.</a:t>
            </a:r>
          </a:p>
          <a:p>
            <a:pPr marL="285750" indent="-285750">
              <a:buClr>
                <a:srgbClr val="E1A205"/>
              </a:buClr>
              <a:buFont typeface="Wingdings" panose="05000000000000000000" pitchFamily="2" charset="2"/>
              <a:buChar char="ü"/>
            </a:pPr>
            <a:r>
              <a:rPr lang="es-VE" dirty="0" smtClean="0"/>
              <a:t>Procedimiento de Consolidación</a:t>
            </a:r>
          </a:p>
        </p:txBody>
      </p:sp>
      <p:sp>
        <p:nvSpPr>
          <p:cNvPr id="124" name="CuadroTexto 123"/>
          <p:cNvSpPr txBox="1"/>
          <p:nvPr/>
        </p:nvSpPr>
        <p:spPr>
          <a:xfrm>
            <a:off x="7601458" y="4103621"/>
            <a:ext cx="4312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4">
                  <a:lumMod val="75000"/>
                </a:schemeClr>
              </a:buClr>
            </a:pPr>
            <a:r>
              <a:rPr lang="es-VE" b="1" dirty="0" smtClean="0">
                <a:solidFill>
                  <a:schemeClr val="accent4">
                    <a:lumMod val="75000"/>
                  </a:schemeClr>
                </a:solidFill>
              </a:rPr>
              <a:t>ESTADOS FINANCIEROS SEPARADOS</a:t>
            </a: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Puede ser de solo la Controladora o de solo la Subsidiaria.</a:t>
            </a: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La Inversión se medirá:</a:t>
            </a:r>
          </a:p>
          <a:p>
            <a:pPr marL="742950" lvl="1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Costo  - Deterioro</a:t>
            </a:r>
          </a:p>
          <a:p>
            <a:pPr marL="742950" lvl="1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Valor Razonable</a:t>
            </a:r>
          </a:p>
          <a:p>
            <a:pPr marL="742950" lvl="1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Método de la Participación</a:t>
            </a:r>
            <a:endParaRPr lang="es-VE" dirty="0"/>
          </a:p>
        </p:txBody>
      </p:sp>
      <p:sp>
        <p:nvSpPr>
          <p:cNvPr id="125" name="CuadroTexto 124"/>
          <p:cNvSpPr txBox="1"/>
          <p:nvPr/>
        </p:nvSpPr>
        <p:spPr>
          <a:xfrm>
            <a:off x="6890798" y="3349713"/>
            <a:ext cx="499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solidFill>
                  <a:schemeClr val="accent4">
                    <a:lumMod val="75000"/>
                  </a:schemeClr>
                </a:solidFill>
              </a:rPr>
              <a:t>ESTADOS FINANCIEROS COMBINADOS </a:t>
            </a:r>
          </a:p>
          <a:p>
            <a:pPr marL="285750" indent="-285750">
              <a:buClr>
                <a:srgbClr val="E1A205"/>
              </a:buClr>
              <a:buFont typeface="Wingdings" panose="05000000000000000000" pitchFamily="2" charset="2"/>
              <a:buChar char="ü"/>
            </a:pPr>
            <a:r>
              <a:rPr lang="es-VE" dirty="0" smtClean="0"/>
              <a:t>Entidades bajo control común</a:t>
            </a:r>
            <a:endParaRPr lang="es-VE" dirty="0"/>
          </a:p>
        </p:txBody>
      </p:sp>
      <p:sp>
        <p:nvSpPr>
          <p:cNvPr id="126" name="CuadroTexto 125"/>
          <p:cNvSpPr txBox="1"/>
          <p:nvPr/>
        </p:nvSpPr>
        <p:spPr>
          <a:xfrm rot="19938675">
            <a:off x="7547531" y="2928812"/>
            <a:ext cx="4078677" cy="1077218"/>
          </a:xfrm>
          <a:prstGeom prst="rect">
            <a:avLst/>
          </a:prstGeom>
          <a:solidFill>
            <a:srgbClr val="E1A20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s-VE" sz="3200" b="1" dirty="0" smtClean="0">
                <a:solidFill>
                  <a:schemeClr val="bg1"/>
                </a:solidFill>
              </a:rPr>
              <a:t>Para Revelar, atienda a </a:t>
            </a:r>
          </a:p>
          <a:p>
            <a:r>
              <a:rPr lang="es-VE" sz="3200" b="1" dirty="0" smtClean="0">
                <a:solidFill>
                  <a:schemeClr val="bg1"/>
                </a:solidFill>
              </a:rPr>
              <a:t>Sección 9 y Sección 33</a:t>
            </a:r>
            <a:endParaRPr lang="es-VE" sz="3200" b="1" dirty="0">
              <a:solidFill>
                <a:schemeClr val="bg1"/>
              </a:solidFill>
            </a:endParaRPr>
          </a:p>
        </p:txBody>
      </p:sp>
      <p:sp>
        <p:nvSpPr>
          <p:cNvPr id="127" name="CuadroTexto 126"/>
          <p:cNvSpPr txBox="1"/>
          <p:nvPr/>
        </p:nvSpPr>
        <p:spPr>
          <a:xfrm>
            <a:off x="4762500" y="5108075"/>
            <a:ext cx="714395" cy="646331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accent4">
                    <a:lumMod val="75000"/>
                  </a:schemeClr>
                </a:solidFill>
              </a:rPr>
              <a:t>VER</a:t>
            </a:r>
          </a:p>
          <a:p>
            <a:pPr algn="ctr"/>
            <a:r>
              <a:rPr lang="es-VE" b="1" dirty="0" smtClean="0">
                <a:solidFill>
                  <a:schemeClr val="accent4">
                    <a:lumMod val="75000"/>
                  </a:schemeClr>
                </a:solidFill>
              </a:rPr>
              <a:t>S19</a:t>
            </a:r>
            <a:endParaRPr lang="es-VE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5161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4778" y="6303916"/>
            <a:ext cx="8259878" cy="330860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r>
              <a:rPr lang="es-VE" sz="15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Federación de Colegios de Contadores Públicos de la República Bolivariana de Venezuela</a:t>
            </a:r>
            <a:endParaRPr lang="es-VE" sz="15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0" y="6225187"/>
            <a:ext cx="9919121" cy="12111"/>
          </a:xfrm>
          <a:prstGeom prst="line">
            <a:avLst/>
          </a:prstGeom>
          <a:ln w="57150">
            <a:solidFill>
              <a:srgbClr val="E1A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748931" y="344875"/>
            <a:ext cx="91016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Una introducción a la 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NIIF para la PYMES</a:t>
            </a:r>
            <a:r>
              <a:rPr lang="es-VE" dirty="0" smtClean="0">
                <a:solidFill>
                  <a:schemeClr val="bg1"/>
                </a:solidFill>
                <a:latin typeface="AR BLANCA" panose="02000000000000000000" pitchFamily="2" charset="0"/>
              </a:rPr>
              <a:t>(2015)</a:t>
            </a:r>
            <a:r>
              <a:rPr lang="es-VE" sz="4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 </a:t>
            </a:r>
            <a:endParaRPr lang="es-VE" sz="40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3117654" y="5528180"/>
            <a:ext cx="4250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M. Sc.</a:t>
            </a:r>
            <a:r>
              <a:rPr lang="es-VE" sz="2800" dirty="0" smtClean="0">
                <a:solidFill>
                  <a:schemeClr val="bg1"/>
                </a:solidFill>
              </a:rPr>
              <a:t> </a:t>
            </a:r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Norelly Pinto Vargas</a:t>
            </a:r>
            <a:endParaRPr lang="es-VE" sz="28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pic>
        <p:nvPicPr>
          <p:cNvPr id="7" name="0 Imagen" descr="Imag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28" y="373729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92" y="1762106"/>
            <a:ext cx="3592287" cy="3592287"/>
          </a:xfrm>
          <a:prstGeom prst="rect">
            <a:avLst/>
          </a:prstGeom>
          <a:ln w="44450" cmpd="thinThick">
            <a:solidFill>
              <a:schemeClr val="accent4">
                <a:lumMod val="75000"/>
                <a:alpha val="98000"/>
              </a:schemeClr>
            </a:solidFill>
          </a:ln>
        </p:spPr>
      </p:pic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pPr/>
              <a:t>14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1842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597722" y="1081336"/>
            <a:ext cx="6316147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No Financieros: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13 </a:t>
            </a:r>
            <a:r>
              <a:rPr lang="es-VE" sz="2000" dirty="0"/>
              <a:t>Inventarios.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17 </a:t>
            </a:r>
            <a:r>
              <a:rPr lang="es-VE" sz="2000" dirty="0"/>
              <a:t>Propiedades, Planta y Equipo.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16 </a:t>
            </a:r>
            <a:r>
              <a:rPr lang="es-VE" sz="2000" dirty="0"/>
              <a:t>Propiedades de Inversión.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18 </a:t>
            </a:r>
            <a:r>
              <a:rPr lang="es-VE" sz="2000" dirty="0"/>
              <a:t>Activos Intangibles distintos a la Plusvalía.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Financieros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11 </a:t>
            </a:r>
            <a:r>
              <a:rPr lang="es-VE" sz="2000" dirty="0" smtClean="0"/>
              <a:t>Instrumentos Financieros.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12 </a:t>
            </a:r>
            <a:r>
              <a:rPr lang="es-VE" sz="2000" dirty="0" smtClean="0"/>
              <a:t>Otros Temas relacionados con los Instrumentos Financieros.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Inversiones Estratégicas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14 </a:t>
            </a:r>
            <a:r>
              <a:rPr lang="es-VE" sz="2000" dirty="0" smtClean="0"/>
              <a:t>Inversiones en Asociadas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15 </a:t>
            </a:r>
            <a:r>
              <a:rPr lang="es-VE" sz="2000" dirty="0" smtClean="0"/>
              <a:t>Inversiones en Negocios Conjuntos.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19 </a:t>
            </a:r>
            <a:r>
              <a:rPr lang="es-VE" sz="2000" dirty="0" smtClean="0"/>
              <a:t>Combinaciones de Negocios y Plusvalía.</a:t>
            </a:r>
            <a:endParaRPr lang="es-VE" sz="2000" dirty="0"/>
          </a:p>
        </p:txBody>
      </p:sp>
      <p:sp>
        <p:nvSpPr>
          <p:cNvPr id="5" name="CuadroTexto 4"/>
          <p:cNvSpPr txBox="1"/>
          <p:nvPr/>
        </p:nvSpPr>
        <p:spPr>
          <a:xfrm rot="19806490">
            <a:off x="5682360" y="3320410"/>
            <a:ext cx="5819357" cy="461665"/>
          </a:xfrm>
          <a:prstGeom prst="rect">
            <a:avLst/>
          </a:prstGeom>
          <a:solidFill>
            <a:srgbClr val="E1A20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s-VE" sz="2400" b="1" dirty="0">
                <a:solidFill>
                  <a:schemeClr val="bg1"/>
                </a:solidFill>
              </a:rPr>
              <a:t>Sección 27 </a:t>
            </a:r>
            <a:r>
              <a:rPr lang="es-VE" sz="2400" b="1" dirty="0" smtClean="0">
                <a:solidFill>
                  <a:schemeClr val="bg1"/>
                </a:solidFill>
              </a:rPr>
              <a:t>D</a:t>
            </a:r>
            <a:r>
              <a:rPr lang="es-VE" sz="2400" dirty="0" smtClean="0">
                <a:solidFill>
                  <a:schemeClr val="bg1"/>
                </a:solidFill>
              </a:rPr>
              <a:t>eterioro </a:t>
            </a:r>
            <a:r>
              <a:rPr lang="es-VE" sz="2400" dirty="0">
                <a:solidFill>
                  <a:schemeClr val="bg1"/>
                </a:solidFill>
              </a:rPr>
              <a:t>del Valor de los </a:t>
            </a:r>
            <a:r>
              <a:rPr lang="es-VE" sz="2400" dirty="0" smtClean="0">
                <a:solidFill>
                  <a:schemeClr val="bg1"/>
                </a:solidFill>
              </a:rPr>
              <a:t>Activos</a:t>
            </a:r>
            <a:endParaRPr lang="es-VE" sz="2400" dirty="0">
              <a:solidFill>
                <a:schemeClr val="bg1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15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2389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597722" y="1081336"/>
            <a:ext cx="6316147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No Financieros: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13 </a:t>
            </a:r>
            <a:r>
              <a:rPr lang="es-VE" sz="2000" dirty="0"/>
              <a:t>Inventarios.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17 </a:t>
            </a:r>
            <a:r>
              <a:rPr lang="es-VE" sz="2000" dirty="0"/>
              <a:t>Propiedades, Planta y Equipo.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16 </a:t>
            </a:r>
            <a:r>
              <a:rPr lang="es-VE" sz="2000" dirty="0"/>
              <a:t>Propiedades de Inversión.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18 </a:t>
            </a:r>
            <a:r>
              <a:rPr lang="es-VE" sz="2000" dirty="0"/>
              <a:t>Activos Intangibles distintos a la Plusvalía.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Financieros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11 </a:t>
            </a:r>
            <a:r>
              <a:rPr lang="es-VE" sz="2000" dirty="0" smtClean="0"/>
              <a:t>Instrumentos Financieros.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12 </a:t>
            </a:r>
            <a:r>
              <a:rPr lang="es-VE" sz="2000" dirty="0" smtClean="0"/>
              <a:t>Otros Temas relacionados con los Instrumentos Financieros.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Inversiones Estratégicas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14 </a:t>
            </a:r>
            <a:r>
              <a:rPr lang="es-VE" sz="2000" dirty="0" smtClean="0"/>
              <a:t>Inversiones en Asociadas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15 </a:t>
            </a:r>
            <a:r>
              <a:rPr lang="es-VE" sz="2000" dirty="0" smtClean="0"/>
              <a:t>Inversiones en Negocios Conjuntos.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19 </a:t>
            </a:r>
            <a:r>
              <a:rPr lang="es-VE" sz="2000" dirty="0" smtClean="0"/>
              <a:t>Combinaciones de Negocios y Plusvalía.</a:t>
            </a:r>
            <a:endParaRPr lang="es-VE" sz="2000" dirty="0"/>
          </a:p>
        </p:txBody>
      </p:sp>
      <p:sp>
        <p:nvSpPr>
          <p:cNvPr id="6" name="Pentágono 5"/>
          <p:cNvSpPr/>
          <p:nvPr/>
        </p:nvSpPr>
        <p:spPr>
          <a:xfrm flipH="1">
            <a:off x="8693150" y="1149350"/>
            <a:ext cx="552450" cy="311150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16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312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Activos No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8" name="45 Grupo"/>
          <p:cNvGrpSpPr>
            <a:grpSpLocks/>
          </p:cNvGrpSpPr>
          <p:nvPr/>
        </p:nvGrpSpPr>
        <p:grpSpPr bwMode="auto">
          <a:xfrm>
            <a:off x="2767592" y="3227036"/>
            <a:ext cx="2562225" cy="1800225"/>
            <a:chOff x="0" y="3716559"/>
            <a:chExt cx="2562007" cy="1800673"/>
          </a:xfrm>
        </p:grpSpPr>
        <p:sp>
          <p:nvSpPr>
            <p:cNvPr id="9" name="1 Título"/>
            <p:cNvSpPr txBox="1">
              <a:spLocks/>
            </p:cNvSpPr>
            <p:nvPr/>
          </p:nvSpPr>
          <p:spPr>
            <a:xfrm>
              <a:off x="0" y="3716559"/>
              <a:ext cx="2562007" cy="563703"/>
            </a:xfrm>
            <a:prstGeom prst="rect">
              <a:avLst/>
            </a:prstGeom>
          </p:spPr>
          <p:txBody>
            <a:bodyPr/>
            <a:lstStyle/>
            <a:p>
              <a:pPr algn="ctr">
                <a:defRPr/>
              </a:pPr>
              <a:r>
                <a:rPr lang="es-ES" b="1" kern="0" dirty="0">
                  <a:latin typeface="Century Gothic"/>
                  <a:ea typeface="Arial" charset="0"/>
                  <a:cs typeface="Century Gothic"/>
                </a:rPr>
                <a:t>Venta o Transformación para posterior venta</a:t>
              </a:r>
            </a:p>
          </p:txBody>
        </p:sp>
        <p:sp>
          <p:nvSpPr>
            <p:cNvPr id="10" name="20 CuadroTexto"/>
            <p:cNvSpPr txBox="1"/>
            <p:nvPr/>
          </p:nvSpPr>
          <p:spPr>
            <a:xfrm>
              <a:off x="179512" y="4653136"/>
              <a:ext cx="2133600" cy="4001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0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Inventarios</a:t>
              </a:r>
            </a:p>
          </p:txBody>
        </p:sp>
        <p:sp>
          <p:nvSpPr>
            <p:cNvPr id="11" name="39 CuadroTexto"/>
            <p:cNvSpPr txBox="1"/>
            <p:nvPr/>
          </p:nvSpPr>
          <p:spPr>
            <a:xfrm>
              <a:off x="755576" y="5147900"/>
              <a:ext cx="792088" cy="369332"/>
            </a:xfrm>
            <a:prstGeom prst="rect">
              <a:avLst/>
            </a:prstGeom>
            <a:solidFill>
              <a:srgbClr val="E6A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S-13</a:t>
              </a:r>
            </a:p>
          </p:txBody>
        </p:sp>
      </p:grpSp>
      <p:grpSp>
        <p:nvGrpSpPr>
          <p:cNvPr id="12" name="46 Grupo"/>
          <p:cNvGrpSpPr>
            <a:grpSpLocks/>
          </p:cNvGrpSpPr>
          <p:nvPr/>
        </p:nvGrpSpPr>
        <p:grpSpPr bwMode="auto">
          <a:xfrm>
            <a:off x="3883605" y="5255861"/>
            <a:ext cx="6696075" cy="819150"/>
            <a:chOff x="1115616" y="5674243"/>
            <a:chExt cx="6696744" cy="819163"/>
          </a:xfrm>
        </p:grpSpPr>
        <p:sp>
          <p:nvSpPr>
            <p:cNvPr id="13" name="1 Título"/>
            <p:cNvSpPr txBox="1">
              <a:spLocks/>
            </p:cNvSpPr>
            <p:nvPr/>
          </p:nvSpPr>
          <p:spPr>
            <a:xfrm>
              <a:off x="1995179" y="5674243"/>
              <a:ext cx="4896339" cy="563572"/>
            </a:xfrm>
            <a:prstGeom prst="rect">
              <a:avLst/>
            </a:prstGeom>
          </p:spPr>
          <p:txBody>
            <a:bodyPr/>
            <a:lstStyle/>
            <a:p>
              <a:pPr algn="ctr">
                <a:defRPr/>
              </a:pPr>
              <a:r>
                <a:rPr lang="es-ES" sz="2000" b="1" kern="0" dirty="0">
                  <a:latin typeface="Century Gothic"/>
                  <a:ea typeface="Arial" charset="0"/>
                  <a:cs typeface="Century Gothic"/>
                </a:rPr>
                <a:t>Uso por más de 1 Ejercicio Económico</a:t>
              </a:r>
            </a:p>
          </p:txBody>
        </p:sp>
        <p:sp>
          <p:nvSpPr>
            <p:cNvPr id="14" name="35 CuadroTexto"/>
            <p:cNvSpPr txBox="1"/>
            <p:nvPr/>
          </p:nvSpPr>
          <p:spPr>
            <a:xfrm>
              <a:off x="2195736" y="6093296"/>
              <a:ext cx="2133600" cy="4001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0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PP&amp;E - Tangible</a:t>
              </a:r>
            </a:p>
          </p:txBody>
        </p:sp>
        <p:sp>
          <p:nvSpPr>
            <p:cNvPr id="15" name="36 CuadroTexto"/>
            <p:cNvSpPr txBox="1"/>
            <p:nvPr/>
          </p:nvSpPr>
          <p:spPr>
            <a:xfrm>
              <a:off x="4598640" y="6093296"/>
              <a:ext cx="2133600" cy="4001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0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AI - Intangible</a:t>
              </a:r>
            </a:p>
          </p:txBody>
        </p:sp>
        <p:sp>
          <p:nvSpPr>
            <p:cNvPr id="16" name="40 CuadroTexto"/>
            <p:cNvSpPr txBox="1"/>
            <p:nvPr/>
          </p:nvSpPr>
          <p:spPr>
            <a:xfrm>
              <a:off x="1115616" y="6093296"/>
              <a:ext cx="792088" cy="369332"/>
            </a:xfrm>
            <a:prstGeom prst="rect">
              <a:avLst/>
            </a:prstGeom>
            <a:solidFill>
              <a:srgbClr val="E6A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S-17</a:t>
              </a:r>
            </a:p>
          </p:txBody>
        </p:sp>
        <p:sp>
          <p:nvSpPr>
            <p:cNvPr id="17" name="41 CuadroTexto"/>
            <p:cNvSpPr txBox="1"/>
            <p:nvPr/>
          </p:nvSpPr>
          <p:spPr>
            <a:xfrm>
              <a:off x="7020272" y="6093296"/>
              <a:ext cx="792088" cy="369332"/>
            </a:xfrm>
            <a:prstGeom prst="rect">
              <a:avLst/>
            </a:prstGeom>
            <a:solidFill>
              <a:srgbClr val="E6A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S-18</a:t>
              </a:r>
            </a:p>
          </p:txBody>
        </p:sp>
      </p:grpSp>
      <p:pic>
        <p:nvPicPr>
          <p:cNvPr id="18" name="Picture 6" descr="http://www.sulsis.pt/images/Stock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592" y="995011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10 Imagen" descr="13745789-3d-rinden-de-personaje-de-dibujos-animados-con-el-edificio-mediev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155" y="1066449"/>
            <a:ext cx="2187575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47 Grupo"/>
          <p:cNvGrpSpPr>
            <a:grpSpLocks/>
          </p:cNvGrpSpPr>
          <p:nvPr/>
        </p:nvGrpSpPr>
        <p:grpSpPr bwMode="auto">
          <a:xfrm>
            <a:off x="9139817" y="3239736"/>
            <a:ext cx="2592388" cy="1771650"/>
            <a:chOff x="6372200" y="3682881"/>
            <a:chExt cx="2592288" cy="1771635"/>
          </a:xfrm>
        </p:grpSpPr>
        <p:sp>
          <p:nvSpPr>
            <p:cNvPr id="21" name="1 Título"/>
            <p:cNvSpPr txBox="1">
              <a:spLocks/>
            </p:cNvSpPr>
            <p:nvPr/>
          </p:nvSpPr>
          <p:spPr>
            <a:xfrm>
              <a:off x="6372200" y="3682881"/>
              <a:ext cx="2592288" cy="563558"/>
            </a:xfrm>
            <a:prstGeom prst="rect">
              <a:avLst/>
            </a:prstGeom>
          </p:spPr>
          <p:txBody>
            <a:bodyPr/>
            <a:lstStyle/>
            <a:p>
              <a:pPr algn="ctr">
                <a:defRPr/>
              </a:pPr>
              <a:r>
                <a:rPr lang="es-ES" b="1" kern="0" dirty="0">
                  <a:latin typeface="Century Gothic"/>
                  <a:ea typeface="Arial" charset="0"/>
                  <a:cs typeface="Century Gothic"/>
                </a:rPr>
                <a:t>Terrenos y Edificios Obtener Renta o Plusvalía</a:t>
              </a:r>
            </a:p>
          </p:txBody>
        </p:sp>
        <p:sp>
          <p:nvSpPr>
            <p:cNvPr id="22" name="38 CuadroTexto"/>
            <p:cNvSpPr txBox="1"/>
            <p:nvPr/>
          </p:nvSpPr>
          <p:spPr>
            <a:xfrm>
              <a:off x="6686872" y="4581128"/>
              <a:ext cx="2133600" cy="4001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000" b="1" dirty="0" err="1">
                  <a:solidFill>
                    <a:schemeClr val="bg1"/>
                  </a:solidFill>
                  <a:latin typeface="Arial" charset="0"/>
                  <a:cs typeface="Arial" charset="0"/>
                </a:rPr>
                <a:t>Prop</a:t>
              </a:r>
              <a:r>
                <a:rPr lang="es-ES" sz="20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. de Inv.</a:t>
              </a:r>
            </a:p>
          </p:txBody>
        </p:sp>
        <p:sp>
          <p:nvSpPr>
            <p:cNvPr id="23" name="42 CuadroTexto"/>
            <p:cNvSpPr txBox="1"/>
            <p:nvPr/>
          </p:nvSpPr>
          <p:spPr>
            <a:xfrm>
              <a:off x="7452320" y="5085184"/>
              <a:ext cx="792088" cy="369332"/>
            </a:xfrm>
            <a:prstGeom prst="rect">
              <a:avLst/>
            </a:prstGeom>
            <a:solidFill>
              <a:srgbClr val="E6A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S-16</a:t>
              </a:r>
            </a:p>
          </p:txBody>
        </p:sp>
      </p:grpSp>
      <p:pic>
        <p:nvPicPr>
          <p:cNvPr id="24" name="Picture 2" descr="http://e-veracruz.com/sites/default/files/bienesmueble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405" y="3946174"/>
            <a:ext cx="2224087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33 Imagen" descr="cerebro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292" y="3874736"/>
            <a:ext cx="1146175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53 Rectángulo"/>
          <p:cNvSpPr/>
          <p:nvPr/>
        </p:nvSpPr>
        <p:spPr bwMode="auto">
          <a:xfrm rot="20037120">
            <a:off x="9575828" y="2100260"/>
            <a:ext cx="1861479" cy="4615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cs typeface="Arial" charset="0"/>
              </a:rPr>
              <a:t>Se arrienda</a:t>
            </a:r>
          </a:p>
        </p:txBody>
      </p:sp>
      <p:grpSp>
        <p:nvGrpSpPr>
          <p:cNvPr id="36" name="Grupo 35"/>
          <p:cNvGrpSpPr/>
          <p:nvPr/>
        </p:nvGrpSpPr>
        <p:grpSpPr>
          <a:xfrm>
            <a:off x="6076690" y="1392732"/>
            <a:ext cx="1878058" cy="2559267"/>
            <a:chOff x="6076690" y="1392732"/>
            <a:chExt cx="1878058" cy="2559267"/>
          </a:xfrm>
        </p:grpSpPr>
        <p:pic>
          <p:nvPicPr>
            <p:cNvPr id="34" name="Imagen 33"/>
            <p:cNvPicPr>
              <a:picLocks noChangeAspect="1"/>
            </p:cNvPicPr>
            <p:nvPr/>
          </p:nvPicPr>
          <p:blipFill rotWithShape="1">
            <a:blip r:embed="rId6"/>
            <a:srcRect l="35761" t="27197" r="44520" b="25033"/>
            <a:stretch/>
          </p:blipFill>
          <p:spPr>
            <a:xfrm>
              <a:off x="6076690" y="1392732"/>
              <a:ext cx="1878058" cy="2559267"/>
            </a:xfrm>
            <a:prstGeom prst="rect">
              <a:avLst/>
            </a:prstGeom>
          </p:spPr>
        </p:pic>
        <p:sp>
          <p:nvSpPr>
            <p:cNvPr id="35" name="Elipse 34"/>
            <p:cNvSpPr/>
            <p:nvPr/>
          </p:nvSpPr>
          <p:spPr>
            <a:xfrm>
              <a:off x="6449504" y="3187457"/>
              <a:ext cx="292078" cy="331684"/>
            </a:xfrm>
            <a:prstGeom prst="ellipse">
              <a:avLst/>
            </a:prstGeom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</p:grpSp>
      <p:grpSp>
        <p:nvGrpSpPr>
          <p:cNvPr id="5" name="14 Grupo"/>
          <p:cNvGrpSpPr>
            <a:grpSpLocks/>
          </p:cNvGrpSpPr>
          <p:nvPr/>
        </p:nvGrpSpPr>
        <p:grpSpPr bwMode="auto">
          <a:xfrm>
            <a:off x="5394905" y="2031649"/>
            <a:ext cx="3506787" cy="1751012"/>
            <a:chOff x="2590801" y="1674494"/>
            <a:chExt cx="3887788" cy="1752601"/>
          </a:xfrm>
          <a:solidFill>
            <a:srgbClr val="C00000"/>
          </a:solidFill>
        </p:grpSpPr>
        <p:sp>
          <p:nvSpPr>
            <p:cNvPr id="6" name="18 Flecha izquierda, derecha y arriba"/>
            <p:cNvSpPr/>
            <p:nvPr/>
          </p:nvSpPr>
          <p:spPr>
            <a:xfrm rot="10800000">
              <a:off x="2590801" y="1674494"/>
              <a:ext cx="3887788" cy="1752601"/>
            </a:xfrm>
            <a:prstGeom prst="leftRightUpArrow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VE"/>
            </a:p>
          </p:txBody>
        </p:sp>
        <p:sp>
          <p:nvSpPr>
            <p:cNvPr id="7" name="41 CuadroTexto"/>
            <p:cNvSpPr txBox="1">
              <a:spLocks noChangeArrowheads="1"/>
            </p:cNvSpPr>
            <p:nvPr/>
          </p:nvSpPr>
          <p:spPr bwMode="auto">
            <a:xfrm>
              <a:off x="3276600" y="1803416"/>
              <a:ext cx="2590800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800" dirty="0">
                  <a:solidFill>
                    <a:schemeClr val="bg1"/>
                  </a:solidFill>
                </a:rPr>
                <a:t>Su destino…</a:t>
              </a:r>
            </a:p>
          </p:txBody>
        </p:sp>
      </p:grp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17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266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Activos No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18" name="Picture 6" descr="http://www.sulsis.pt/images/Stock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377" y="826885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10 Imagen" descr="13745789-3d-rinden-de-personaje-de-dibujos-animados-con-el-edificio-mediev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440" y="1008620"/>
            <a:ext cx="1902927" cy="190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http://e-veracruz.com/sites/default/files/bienesmueble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193" y="1347965"/>
            <a:ext cx="2510720" cy="1381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33 Imagen" descr="cerebro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678" y="1076568"/>
            <a:ext cx="1361277" cy="16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53 Rectángulo"/>
          <p:cNvSpPr/>
          <p:nvPr/>
        </p:nvSpPr>
        <p:spPr bwMode="auto">
          <a:xfrm rot="20037120">
            <a:off x="9883325" y="1833165"/>
            <a:ext cx="16742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cs typeface="Arial" charset="0"/>
              </a:rPr>
              <a:t>Se arrienda</a:t>
            </a:r>
          </a:p>
        </p:txBody>
      </p:sp>
      <p:sp>
        <p:nvSpPr>
          <p:cNvPr id="28" name="20 CuadroTexto"/>
          <p:cNvSpPr txBox="1"/>
          <p:nvPr/>
        </p:nvSpPr>
        <p:spPr bwMode="auto">
          <a:xfrm>
            <a:off x="2472393" y="2911547"/>
            <a:ext cx="2133782" cy="4000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Inventarios</a:t>
            </a:r>
          </a:p>
        </p:txBody>
      </p:sp>
      <p:sp>
        <p:nvSpPr>
          <p:cNvPr id="29" name="35 CuadroTexto"/>
          <p:cNvSpPr txBox="1"/>
          <p:nvPr/>
        </p:nvSpPr>
        <p:spPr bwMode="auto">
          <a:xfrm>
            <a:off x="4859669" y="2895371"/>
            <a:ext cx="2133387" cy="40010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PP&amp;E - Tangible</a:t>
            </a:r>
          </a:p>
        </p:txBody>
      </p:sp>
      <p:sp>
        <p:nvSpPr>
          <p:cNvPr id="30" name="36 CuadroTexto"/>
          <p:cNvSpPr txBox="1"/>
          <p:nvPr/>
        </p:nvSpPr>
        <p:spPr bwMode="auto">
          <a:xfrm>
            <a:off x="7327397" y="2900564"/>
            <a:ext cx="2133387" cy="40010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AI - Intangible</a:t>
            </a:r>
          </a:p>
        </p:txBody>
      </p:sp>
      <p:sp>
        <p:nvSpPr>
          <p:cNvPr id="31" name="38 CuadroTexto"/>
          <p:cNvSpPr txBox="1"/>
          <p:nvPr/>
        </p:nvSpPr>
        <p:spPr bwMode="auto">
          <a:xfrm>
            <a:off x="9713711" y="2877640"/>
            <a:ext cx="2133682" cy="40011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 err="1">
                <a:solidFill>
                  <a:schemeClr val="bg1"/>
                </a:solidFill>
                <a:latin typeface="Arial" charset="0"/>
                <a:cs typeface="Arial" charset="0"/>
              </a:rPr>
              <a:t>Prop</a:t>
            </a: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. de Inv.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2445377" y="3905883"/>
            <a:ext cx="2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Precio de Adquisición</a:t>
            </a:r>
            <a:endParaRPr lang="es-VE" dirty="0"/>
          </a:p>
        </p:txBody>
      </p:sp>
      <p:sp>
        <p:nvSpPr>
          <p:cNvPr id="33" name="CuadroTexto 32"/>
          <p:cNvSpPr txBox="1"/>
          <p:nvPr/>
        </p:nvSpPr>
        <p:spPr>
          <a:xfrm>
            <a:off x="2470607" y="4203621"/>
            <a:ext cx="2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Costo de Elaboración</a:t>
            </a:r>
            <a:endParaRPr lang="es-VE" dirty="0"/>
          </a:p>
        </p:txBody>
      </p:sp>
      <p:sp>
        <p:nvSpPr>
          <p:cNvPr id="37" name="CuadroTexto 36"/>
          <p:cNvSpPr txBox="1"/>
          <p:nvPr/>
        </p:nvSpPr>
        <p:spPr>
          <a:xfrm>
            <a:off x="2477671" y="4513471"/>
            <a:ext cx="2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Valor Razonable</a:t>
            </a:r>
            <a:endParaRPr lang="es-VE" dirty="0"/>
          </a:p>
        </p:txBody>
      </p:sp>
      <p:sp>
        <p:nvSpPr>
          <p:cNvPr id="4" name="CuadroTexto 3"/>
          <p:cNvSpPr txBox="1"/>
          <p:nvPr/>
        </p:nvSpPr>
        <p:spPr>
          <a:xfrm>
            <a:off x="4929649" y="4020137"/>
            <a:ext cx="1918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Aranceles de Importación</a:t>
            </a:r>
            <a:endParaRPr lang="es-VE" dirty="0"/>
          </a:p>
        </p:txBody>
      </p:sp>
      <p:sp>
        <p:nvSpPr>
          <p:cNvPr id="38" name="CuadroTexto 37"/>
          <p:cNvSpPr txBox="1"/>
          <p:nvPr/>
        </p:nvSpPr>
        <p:spPr>
          <a:xfrm>
            <a:off x="6544096" y="3882667"/>
            <a:ext cx="1918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Costos Directamente relacionados </a:t>
            </a:r>
            <a:endParaRPr lang="es-VE" dirty="0"/>
          </a:p>
        </p:txBody>
      </p:sp>
      <p:sp>
        <p:nvSpPr>
          <p:cNvPr id="39" name="CuadroTexto 38"/>
          <p:cNvSpPr txBox="1"/>
          <p:nvPr/>
        </p:nvSpPr>
        <p:spPr>
          <a:xfrm>
            <a:off x="8303256" y="3994910"/>
            <a:ext cx="1918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Impuestos no Recuperables</a:t>
            </a:r>
            <a:endParaRPr lang="es-VE" dirty="0"/>
          </a:p>
        </p:txBody>
      </p:sp>
      <p:sp>
        <p:nvSpPr>
          <p:cNvPr id="40" name="CuadroTexto 39"/>
          <p:cNvSpPr txBox="1"/>
          <p:nvPr/>
        </p:nvSpPr>
        <p:spPr>
          <a:xfrm>
            <a:off x="10149118" y="3882667"/>
            <a:ext cx="2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Descuentos Com.</a:t>
            </a:r>
            <a:endParaRPr lang="es-VE" dirty="0"/>
          </a:p>
        </p:txBody>
      </p:sp>
      <p:sp>
        <p:nvSpPr>
          <p:cNvPr id="41" name="CuadroTexto 40"/>
          <p:cNvSpPr txBox="1"/>
          <p:nvPr/>
        </p:nvSpPr>
        <p:spPr>
          <a:xfrm>
            <a:off x="10174348" y="4180405"/>
            <a:ext cx="2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Rebajas</a:t>
            </a:r>
            <a:endParaRPr lang="es-VE" dirty="0"/>
          </a:p>
        </p:txBody>
      </p:sp>
      <p:sp>
        <p:nvSpPr>
          <p:cNvPr id="42" name="CuadroTexto 41"/>
          <p:cNvSpPr txBox="1"/>
          <p:nvPr/>
        </p:nvSpPr>
        <p:spPr>
          <a:xfrm>
            <a:off x="10181412" y="4490255"/>
            <a:ext cx="2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Devoluciones</a:t>
            </a:r>
            <a:endParaRPr lang="es-VE" dirty="0"/>
          </a:p>
        </p:txBody>
      </p:sp>
      <p:sp>
        <p:nvSpPr>
          <p:cNvPr id="27" name="Rectángulo redondeado 26"/>
          <p:cNvSpPr/>
          <p:nvPr/>
        </p:nvSpPr>
        <p:spPr>
          <a:xfrm>
            <a:off x="10112783" y="3882668"/>
            <a:ext cx="1780471" cy="97692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2" name="Menos 31"/>
          <p:cNvSpPr/>
          <p:nvPr/>
        </p:nvSpPr>
        <p:spPr>
          <a:xfrm>
            <a:off x="9773784" y="4251999"/>
            <a:ext cx="339115" cy="297738"/>
          </a:xfrm>
          <a:prstGeom prst="mathMinus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3" name="Rectángulo redondeado 42"/>
          <p:cNvSpPr/>
          <p:nvPr/>
        </p:nvSpPr>
        <p:spPr>
          <a:xfrm>
            <a:off x="2439804" y="3854848"/>
            <a:ext cx="7322353" cy="1027955"/>
          </a:xfrm>
          <a:prstGeom prst="round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4" name="Más 43"/>
          <p:cNvSpPr/>
          <p:nvPr/>
        </p:nvSpPr>
        <p:spPr>
          <a:xfrm>
            <a:off x="4599111" y="4134177"/>
            <a:ext cx="373412" cy="367795"/>
          </a:xfrm>
          <a:prstGeom prst="mathPlus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5" name="Más 44"/>
          <p:cNvSpPr/>
          <p:nvPr/>
        </p:nvSpPr>
        <p:spPr>
          <a:xfrm>
            <a:off x="6229084" y="4159406"/>
            <a:ext cx="373412" cy="367795"/>
          </a:xfrm>
          <a:prstGeom prst="mathPlus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6" name="Más 45"/>
          <p:cNvSpPr/>
          <p:nvPr/>
        </p:nvSpPr>
        <p:spPr>
          <a:xfrm>
            <a:off x="7949891" y="4130136"/>
            <a:ext cx="373412" cy="367795"/>
          </a:xfrm>
          <a:prstGeom prst="mathPlus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8" name="CuadroTexto 47"/>
          <p:cNvSpPr txBox="1"/>
          <p:nvPr/>
        </p:nvSpPr>
        <p:spPr>
          <a:xfrm>
            <a:off x="2439804" y="3379043"/>
            <a:ext cx="9526119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</a:rPr>
              <a:t>MEDICIÓN INICIAL O AL RECONOCIMIENTO</a:t>
            </a:r>
            <a:endParaRPr lang="es-VE" b="1" dirty="0">
              <a:solidFill>
                <a:schemeClr val="bg1"/>
              </a:solidFill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7405936" y="4989276"/>
            <a:ext cx="24107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s-VE" sz="1400" dirty="0" smtClean="0"/>
              <a:t>Adquisición Separada.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s-VE" sz="1400" dirty="0" smtClean="0"/>
              <a:t>Por Combinación de Negocios.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s-VE" sz="1400" dirty="0" smtClean="0"/>
              <a:t>Por Subvención de Gobierno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s-VE" sz="1400" dirty="0" smtClean="0"/>
              <a:t>Permuta.</a:t>
            </a:r>
            <a:endParaRPr lang="es-VE" sz="1400" dirty="0"/>
          </a:p>
        </p:txBody>
      </p:sp>
      <p:grpSp>
        <p:nvGrpSpPr>
          <p:cNvPr id="6" name="Grupo 5"/>
          <p:cNvGrpSpPr/>
          <p:nvPr/>
        </p:nvGrpSpPr>
        <p:grpSpPr>
          <a:xfrm>
            <a:off x="2415233" y="4952247"/>
            <a:ext cx="2320771" cy="1169551"/>
            <a:chOff x="2415233" y="4952247"/>
            <a:chExt cx="2320771" cy="1169551"/>
          </a:xfrm>
        </p:grpSpPr>
        <p:sp>
          <p:nvSpPr>
            <p:cNvPr id="52" name="CuadroTexto 51"/>
            <p:cNvSpPr txBox="1"/>
            <p:nvPr/>
          </p:nvSpPr>
          <p:spPr>
            <a:xfrm>
              <a:off x="2415233" y="4952247"/>
              <a:ext cx="232077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Distribución Costos Directos e Indirectos.</a:t>
              </a:r>
            </a:p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Producción Conjunta.</a:t>
              </a:r>
            </a:p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Subproductos.</a:t>
              </a:r>
            </a:p>
          </p:txBody>
        </p:sp>
        <p:sp>
          <p:nvSpPr>
            <p:cNvPr id="54" name="Rectángulo redondeado 53"/>
            <p:cNvSpPr/>
            <p:nvPr/>
          </p:nvSpPr>
          <p:spPr>
            <a:xfrm>
              <a:off x="2427344" y="4952247"/>
              <a:ext cx="2308001" cy="1169551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</p:grpSp>
      <p:sp>
        <p:nvSpPr>
          <p:cNvPr id="56" name="Rectángulo redondeado 55"/>
          <p:cNvSpPr/>
          <p:nvPr/>
        </p:nvSpPr>
        <p:spPr>
          <a:xfrm>
            <a:off x="7386781" y="4989276"/>
            <a:ext cx="2308001" cy="116955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18</a:t>
            </a:fld>
            <a:endParaRPr lang="es-VE"/>
          </a:p>
        </p:txBody>
      </p:sp>
      <p:grpSp>
        <p:nvGrpSpPr>
          <p:cNvPr id="34" name="Grupo 33"/>
          <p:cNvGrpSpPr/>
          <p:nvPr/>
        </p:nvGrpSpPr>
        <p:grpSpPr>
          <a:xfrm>
            <a:off x="4868772" y="4989589"/>
            <a:ext cx="2320771" cy="1169551"/>
            <a:chOff x="2415233" y="4952247"/>
            <a:chExt cx="2320771" cy="1169551"/>
          </a:xfrm>
        </p:grpSpPr>
        <p:sp>
          <p:nvSpPr>
            <p:cNvPr id="35" name="CuadroTexto 34"/>
            <p:cNvSpPr txBox="1"/>
            <p:nvPr/>
          </p:nvSpPr>
          <p:spPr>
            <a:xfrm>
              <a:off x="2415233" y="4952247"/>
              <a:ext cx="232077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Estimación de Costos por desmantelamiento o retiro del elemento.</a:t>
              </a:r>
            </a:p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Rehabilitación del lugar.</a:t>
              </a:r>
            </a:p>
          </p:txBody>
        </p:sp>
        <p:sp>
          <p:nvSpPr>
            <p:cNvPr id="36" name="Rectángulo redondeado 35"/>
            <p:cNvSpPr/>
            <p:nvPr/>
          </p:nvSpPr>
          <p:spPr>
            <a:xfrm>
              <a:off x="2427344" y="4952247"/>
              <a:ext cx="2308001" cy="1169551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</p:grpSp>
      <p:grpSp>
        <p:nvGrpSpPr>
          <p:cNvPr id="47" name="Grupo 46"/>
          <p:cNvGrpSpPr/>
          <p:nvPr/>
        </p:nvGrpSpPr>
        <p:grpSpPr>
          <a:xfrm>
            <a:off x="9785495" y="4966060"/>
            <a:ext cx="2320771" cy="1208023"/>
            <a:chOff x="2415233" y="4952247"/>
            <a:chExt cx="2320771" cy="1208023"/>
          </a:xfrm>
        </p:grpSpPr>
        <p:sp>
          <p:nvSpPr>
            <p:cNvPr id="49" name="CuadroTexto 48"/>
            <p:cNvSpPr txBox="1"/>
            <p:nvPr/>
          </p:nvSpPr>
          <p:spPr>
            <a:xfrm>
              <a:off x="2415233" y="4952247"/>
              <a:ext cx="2320771" cy="1208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450" dirty="0" smtClean="0"/>
                <a:t>Los terrenos y edificios se contabilizarán por separado, incluso si se hubieran adquirido en forma conjunta.</a:t>
              </a:r>
            </a:p>
          </p:txBody>
        </p:sp>
        <p:sp>
          <p:nvSpPr>
            <p:cNvPr id="50" name="Rectángulo redondeado 49"/>
            <p:cNvSpPr/>
            <p:nvPr/>
          </p:nvSpPr>
          <p:spPr>
            <a:xfrm>
              <a:off x="2427344" y="4952247"/>
              <a:ext cx="2308001" cy="1169551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</p:grpSp>
    </p:spTree>
    <p:extLst>
      <p:ext uri="{BB962C8B-B14F-4D97-AF65-F5344CB8AC3E}">
        <p14:creationId xmlns:p14="http://schemas.microsoft.com/office/powerpoint/2010/main" val="5134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Activos No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18" name="Picture 6" descr="http://www.sulsis.pt/images/Stock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377" y="826885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10 Imagen" descr="13745789-3d-rinden-de-personaje-de-dibujos-animados-con-el-edificio-mediev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155" y="1008620"/>
            <a:ext cx="1902927" cy="190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http://e-veracruz.com/sites/default/files/bienesmueble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555" y="1349173"/>
            <a:ext cx="2224087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33 Imagen" descr="cerebro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768" y="1144708"/>
            <a:ext cx="1361277" cy="16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53 Rectángulo"/>
          <p:cNvSpPr/>
          <p:nvPr/>
        </p:nvSpPr>
        <p:spPr bwMode="auto">
          <a:xfrm rot="20037120">
            <a:off x="9610817" y="1833165"/>
            <a:ext cx="16742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cs typeface="Arial" charset="0"/>
              </a:rPr>
              <a:t>Se arrienda</a:t>
            </a:r>
          </a:p>
        </p:txBody>
      </p:sp>
      <p:sp>
        <p:nvSpPr>
          <p:cNvPr id="28" name="20 CuadroTexto"/>
          <p:cNvSpPr txBox="1"/>
          <p:nvPr/>
        </p:nvSpPr>
        <p:spPr bwMode="auto">
          <a:xfrm>
            <a:off x="2472393" y="2911547"/>
            <a:ext cx="2133782" cy="4000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Inventarios</a:t>
            </a:r>
          </a:p>
        </p:txBody>
      </p:sp>
      <p:sp>
        <p:nvSpPr>
          <p:cNvPr id="29" name="35 CuadroTexto"/>
          <p:cNvSpPr txBox="1"/>
          <p:nvPr/>
        </p:nvSpPr>
        <p:spPr bwMode="auto">
          <a:xfrm>
            <a:off x="4829408" y="2895371"/>
            <a:ext cx="2133387" cy="40010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PP&amp;E - Tangible</a:t>
            </a:r>
          </a:p>
        </p:txBody>
      </p:sp>
      <p:sp>
        <p:nvSpPr>
          <p:cNvPr id="30" name="36 CuadroTexto"/>
          <p:cNvSpPr txBox="1"/>
          <p:nvPr/>
        </p:nvSpPr>
        <p:spPr bwMode="auto">
          <a:xfrm>
            <a:off x="7186028" y="2901329"/>
            <a:ext cx="2133387" cy="40010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AI - Intangible</a:t>
            </a:r>
          </a:p>
        </p:txBody>
      </p:sp>
      <p:sp>
        <p:nvSpPr>
          <p:cNvPr id="31" name="38 CuadroTexto"/>
          <p:cNvSpPr txBox="1"/>
          <p:nvPr/>
        </p:nvSpPr>
        <p:spPr bwMode="auto">
          <a:xfrm>
            <a:off x="9651650" y="2915366"/>
            <a:ext cx="2133682" cy="40011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 err="1">
                <a:solidFill>
                  <a:schemeClr val="bg1"/>
                </a:solidFill>
                <a:latin typeface="Arial" charset="0"/>
                <a:cs typeface="Arial" charset="0"/>
              </a:rPr>
              <a:t>Prop</a:t>
            </a:r>
            <a:r>
              <a:rPr lang="es-E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. de Inv.</a:t>
            </a:r>
          </a:p>
        </p:txBody>
      </p:sp>
      <p:sp>
        <p:nvSpPr>
          <p:cNvPr id="48" name="CuadroTexto 47"/>
          <p:cNvSpPr txBox="1"/>
          <p:nvPr/>
        </p:nvSpPr>
        <p:spPr>
          <a:xfrm>
            <a:off x="2500973" y="3379043"/>
            <a:ext cx="9380170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</a:rPr>
              <a:t>MEDICIÓN POSTERIOR: AL FINAL DEL PERIODO QUE SE INFORMA</a:t>
            </a:r>
            <a:endParaRPr lang="es-VE" b="1" dirty="0">
              <a:solidFill>
                <a:schemeClr val="bg1"/>
              </a:solidFill>
            </a:endParaRPr>
          </a:p>
        </p:txBody>
      </p:sp>
      <p:sp>
        <p:nvSpPr>
          <p:cNvPr id="49" name="17 Rectángulo redondeado"/>
          <p:cNvSpPr/>
          <p:nvPr/>
        </p:nvSpPr>
        <p:spPr>
          <a:xfrm>
            <a:off x="4738555" y="3891673"/>
            <a:ext cx="2244618" cy="1127239"/>
          </a:xfrm>
          <a:prstGeom prst="roundRect">
            <a:avLst>
              <a:gd name="adj" fmla="val 16213"/>
            </a:avLst>
          </a:prstGeom>
          <a:solidFill>
            <a:srgbClr val="003399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s-E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Costo menos depreciación acumulada menos deterioro acumulado.</a:t>
            </a:r>
          </a:p>
        </p:txBody>
      </p:sp>
      <p:sp>
        <p:nvSpPr>
          <p:cNvPr id="50" name="18 Rectángulo redondeado"/>
          <p:cNvSpPr/>
          <p:nvPr/>
        </p:nvSpPr>
        <p:spPr>
          <a:xfrm>
            <a:off x="7097197" y="3868266"/>
            <a:ext cx="2295059" cy="1186849"/>
          </a:xfrm>
          <a:prstGeom prst="roundRect">
            <a:avLst>
              <a:gd name="adj" fmla="val 16213"/>
            </a:avLst>
          </a:prstGeom>
          <a:solidFill>
            <a:srgbClr val="003399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s-E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Costo menos amortización acumulada menos deterioro acumulado.</a:t>
            </a:r>
          </a:p>
        </p:txBody>
      </p:sp>
      <p:sp>
        <p:nvSpPr>
          <p:cNvPr id="51" name="19 Rectángulo redondeado"/>
          <p:cNvSpPr/>
          <p:nvPr/>
        </p:nvSpPr>
        <p:spPr>
          <a:xfrm>
            <a:off x="9561897" y="3859958"/>
            <a:ext cx="2313188" cy="1206372"/>
          </a:xfrm>
          <a:prstGeom prst="roundRect">
            <a:avLst>
              <a:gd name="adj" fmla="val 16213"/>
            </a:avLst>
          </a:prstGeom>
          <a:solidFill>
            <a:srgbClr val="003399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s-E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Valor razonable, si puede ser medido sin costo o esfuerzo desproporcionado.</a:t>
            </a:r>
          </a:p>
        </p:txBody>
      </p:sp>
      <p:sp>
        <p:nvSpPr>
          <p:cNvPr id="34" name="17 Rectángulo redondeado"/>
          <p:cNvSpPr/>
          <p:nvPr/>
        </p:nvSpPr>
        <p:spPr>
          <a:xfrm>
            <a:off x="2457463" y="4937368"/>
            <a:ext cx="2148712" cy="1127239"/>
          </a:xfrm>
          <a:prstGeom prst="roundRect">
            <a:avLst>
              <a:gd name="adj" fmla="val 16213"/>
            </a:avLst>
          </a:prstGeom>
          <a:solidFill>
            <a:srgbClr val="003399"/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s-ES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Costo menos </a:t>
            </a:r>
            <a:r>
              <a:rPr lang="es-ES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Valor Neto Realizable</a:t>
            </a:r>
            <a:r>
              <a:rPr lang="es-ES" sz="1400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.</a:t>
            </a:r>
            <a:endParaRPr lang="es-ES" sz="1400" dirty="0">
              <a:solidFill>
                <a:schemeClr val="bg1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5" name="17 Rectángulo redondeado"/>
          <p:cNvSpPr/>
          <p:nvPr/>
        </p:nvSpPr>
        <p:spPr>
          <a:xfrm>
            <a:off x="4755442" y="5144542"/>
            <a:ext cx="2232009" cy="914240"/>
          </a:xfrm>
          <a:prstGeom prst="roundRect">
            <a:avLst>
              <a:gd name="adj" fmla="val 16213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s-E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Valor Revaluado menos depreciación acumulada menos deterioro acumulado.</a:t>
            </a:r>
          </a:p>
        </p:txBody>
      </p:sp>
      <p:sp>
        <p:nvSpPr>
          <p:cNvPr id="36" name="19 Rectángulo redondeado"/>
          <p:cNvSpPr/>
          <p:nvPr/>
        </p:nvSpPr>
        <p:spPr>
          <a:xfrm>
            <a:off x="9574007" y="5162210"/>
            <a:ext cx="2313188" cy="919714"/>
          </a:xfrm>
          <a:prstGeom prst="roundRect">
            <a:avLst>
              <a:gd name="adj" fmla="val 16213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s-ES" sz="1400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Caso contrario: Costo </a:t>
            </a:r>
            <a:r>
              <a:rPr lang="es-E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menos depreciación acumulada menos deterioro acumulado.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664477" y="6176740"/>
            <a:ext cx="95275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                          I----------- EVALUAR DETERIORO SEGÚN SECCIÓN 27 ---------I</a:t>
            </a:r>
            <a:endParaRPr lang="es-VE" dirty="0">
              <a:solidFill>
                <a:schemeClr val="accent4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518430" y="3953815"/>
            <a:ext cx="2041707" cy="896572"/>
            <a:chOff x="2427345" y="5162210"/>
            <a:chExt cx="2041707" cy="896572"/>
          </a:xfrm>
        </p:grpSpPr>
        <p:sp>
          <p:nvSpPr>
            <p:cNvPr id="47" name="Rectángulo redondeado 46"/>
            <p:cNvSpPr/>
            <p:nvPr/>
          </p:nvSpPr>
          <p:spPr>
            <a:xfrm>
              <a:off x="2427345" y="5162210"/>
              <a:ext cx="2017488" cy="896572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2436057" y="5219950"/>
              <a:ext cx="20329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Técnicas de medición del Costo.</a:t>
              </a:r>
            </a:p>
            <a:p>
              <a:pPr marL="90488" indent="-90488">
                <a:buFont typeface="Arial" panose="020B0604020202020204" pitchFamily="34" charset="0"/>
                <a:buChar char="•"/>
              </a:pPr>
              <a:r>
                <a:rPr lang="es-VE" sz="1600" dirty="0" smtClean="0"/>
                <a:t>Formulas de Costo.</a:t>
              </a:r>
              <a:endParaRPr lang="es-VE" sz="1600" dirty="0"/>
            </a:p>
          </p:txBody>
        </p:sp>
      </p:grp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19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78077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715409" y="596335"/>
            <a:ext cx="9101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dirty="0" smtClean="0">
                <a:latin typeface="AR BLANCA" panose="02000000000000000000" pitchFamily="2" charset="0"/>
              </a:rPr>
              <a:t>Una introducción a la  NIIF para la PYMES</a:t>
            </a:r>
            <a:r>
              <a:rPr lang="es-VE" dirty="0" smtClean="0">
                <a:latin typeface="AR BLANCA" panose="02000000000000000000" pitchFamily="2" charset="0"/>
              </a:rPr>
              <a:t>(2015)</a:t>
            </a:r>
            <a:r>
              <a:rPr lang="es-VE" sz="3200" dirty="0" smtClean="0">
                <a:latin typeface="AR BLANCA" panose="02000000000000000000" pitchFamily="2" charset="0"/>
              </a:rPr>
              <a:t> </a:t>
            </a:r>
            <a:endParaRPr lang="es-VE" sz="3200" dirty="0">
              <a:latin typeface="AR BLANCA" panose="02000000000000000000" pitchFamily="2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020786" y="1363979"/>
            <a:ext cx="8654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dirty="0" smtClean="0"/>
              <a:t>Se realizará un recorrido, por cada una de las Secciones que conforman la </a:t>
            </a:r>
            <a:r>
              <a:rPr lang="es-VE" sz="2800" dirty="0"/>
              <a:t>Norma, en nueve (9) </a:t>
            </a:r>
            <a:r>
              <a:rPr lang="es-VE" sz="2800" dirty="0" smtClean="0"/>
              <a:t>bloques</a:t>
            </a:r>
            <a:r>
              <a:rPr lang="es-VE" sz="2800" dirty="0"/>
              <a:t>.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998502" y="2473003"/>
            <a:ext cx="88185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dirty="0" smtClean="0"/>
              <a:t>De cada Sección serán presentados los </a:t>
            </a:r>
            <a:r>
              <a:rPr lang="es-VE" sz="2800" dirty="0"/>
              <a:t>aspectos </a:t>
            </a:r>
            <a:r>
              <a:rPr lang="es-VE" sz="2800" dirty="0" smtClean="0"/>
              <a:t>medulares, utilizando en su mayoría mapas mentales.</a:t>
            </a:r>
            <a:endParaRPr lang="es-VE" sz="2800" dirty="0"/>
          </a:p>
        </p:txBody>
      </p:sp>
      <p:sp>
        <p:nvSpPr>
          <p:cNvPr id="8" name="CuadroTexto 7"/>
          <p:cNvSpPr txBox="1"/>
          <p:nvPr/>
        </p:nvSpPr>
        <p:spPr>
          <a:xfrm>
            <a:off x="2939143" y="3624172"/>
            <a:ext cx="8818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dirty="0" smtClean="0"/>
              <a:t>A lo largo de la presentación se atenderán algunas de sus inquietudes, expuestas por el chat.</a:t>
            </a:r>
            <a:endParaRPr lang="es-VE" sz="2800" dirty="0"/>
          </a:p>
        </p:txBody>
      </p:sp>
      <p:sp>
        <p:nvSpPr>
          <p:cNvPr id="9" name="CuadroTexto 8"/>
          <p:cNvSpPr txBox="1"/>
          <p:nvPr/>
        </p:nvSpPr>
        <p:spPr>
          <a:xfrm>
            <a:off x="2939142" y="4733196"/>
            <a:ext cx="88185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dirty="0" smtClean="0"/>
              <a:t>Al final dispondremos de un tiempo, para preguntas adicionales.</a:t>
            </a:r>
            <a:endParaRPr lang="es-VE" sz="2800" dirty="0"/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3158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27 – Deterioro del Valor de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" name="8 Grupo"/>
          <p:cNvGrpSpPr>
            <a:grpSpLocks/>
          </p:cNvGrpSpPr>
          <p:nvPr/>
        </p:nvGrpSpPr>
        <p:grpSpPr bwMode="auto">
          <a:xfrm>
            <a:off x="5108809" y="1341438"/>
            <a:ext cx="2809875" cy="863600"/>
            <a:chOff x="827584" y="3501008"/>
            <a:chExt cx="2376264" cy="864096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4" name="30 Rectángulo redondeado"/>
            <p:cNvSpPr/>
            <p:nvPr/>
          </p:nvSpPr>
          <p:spPr>
            <a:xfrm>
              <a:off x="827584" y="3501008"/>
              <a:ext cx="2376264" cy="864096"/>
            </a:xfrm>
            <a:prstGeom prst="roundRect">
              <a:avLst/>
            </a:prstGeom>
            <a:grpFill/>
            <a:ln w="38100">
              <a:solidFill>
                <a:srgbClr val="003399"/>
              </a:solidFill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>
                <a:solidFill>
                  <a:srgbClr val="003399"/>
                </a:solidFill>
              </a:endParaRPr>
            </a:p>
          </p:txBody>
        </p:sp>
        <p:sp>
          <p:nvSpPr>
            <p:cNvPr id="5" name="10 CuadroTexto"/>
            <p:cNvSpPr txBox="1">
              <a:spLocks noChangeArrowheads="1"/>
            </p:cNvSpPr>
            <p:nvPr/>
          </p:nvSpPr>
          <p:spPr bwMode="auto">
            <a:xfrm>
              <a:off x="905020" y="3522653"/>
              <a:ext cx="2238247" cy="831475"/>
            </a:xfrm>
            <a:prstGeom prst="rect">
              <a:avLst/>
            </a:prstGeom>
            <a:grpFill/>
            <a:ln w="38100">
              <a:solidFill>
                <a:srgbClr val="003399"/>
              </a:solidFill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400" b="1" dirty="0">
                  <a:solidFill>
                    <a:srgbClr val="003399"/>
                  </a:solidFill>
                  <a:latin typeface="Arial" charset="0"/>
                  <a:cs typeface="Arial" charset="0"/>
                </a:rPr>
                <a:t>MAXIMO  VALOR EN E.S.F</a:t>
              </a:r>
            </a:p>
          </p:txBody>
        </p:sp>
      </p:grpSp>
      <p:grpSp>
        <p:nvGrpSpPr>
          <p:cNvPr id="6" name="8 Grupo"/>
          <p:cNvGrpSpPr>
            <a:grpSpLocks/>
          </p:cNvGrpSpPr>
          <p:nvPr/>
        </p:nvGrpSpPr>
        <p:grpSpPr bwMode="auto">
          <a:xfrm>
            <a:off x="2948098" y="2636838"/>
            <a:ext cx="2809875" cy="863600"/>
            <a:chOff x="827584" y="3501008"/>
            <a:chExt cx="2376264" cy="864096"/>
          </a:xfrm>
        </p:grpSpPr>
        <p:sp>
          <p:nvSpPr>
            <p:cNvPr id="7" name="33 Rectángulo redondeado"/>
            <p:cNvSpPr/>
            <p:nvPr/>
          </p:nvSpPr>
          <p:spPr>
            <a:xfrm>
              <a:off x="827584" y="3501008"/>
              <a:ext cx="2376264" cy="86409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8" name="10 CuadroTexto"/>
            <p:cNvSpPr txBox="1">
              <a:spLocks noChangeArrowheads="1"/>
            </p:cNvSpPr>
            <p:nvPr/>
          </p:nvSpPr>
          <p:spPr bwMode="auto">
            <a:xfrm>
              <a:off x="904694" y="3687521"/>
              <a:ext cx="2160240" cy="46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400" b="1">
                  <a:solidFill>
                    <a:schemeClr val="bg1"/>
                  </a:solidFill>
                </a:rPr>
                <a:t>Valor en Libros</a:t>
              </a:r>
            </a:p>
          </p:txBody>
        </p:sp>
      </p:grpSp>
      <p:grpSp>
        <p:nvGrpSpPr>
          <p:cNvPr id="9" name="8 Grupo"/>
          <p:cNvGrpSpPr>
            <a:grpSpLocks/>
          </p:cNvGrpSpPr>
          <p:nvPr/>
        </p:nvGrpSpPr>
        <p:grpSpPr bwMode="auto">
          <a:xfrm>
            <a:off x="7197959" y="2636838"/>
            <a:ext cx="2809875" cy="863600"/>
            <a:chOff x="827584" y="3501008"/>
            <a:chExt cx="2376264" cy="864590"/>
          </a:xfrm>
          <a:solidFill>
            <a:srgbClr val="800080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0" name="36 Rectángulo redondeado"/>
            <p:cNvSpPr/>
            <p:nvPr/>
          </p:nvSpPr>
          <p:spPr>
            <a:xfrm>
              <a:off x="827584" y="3501008"/>
              <a:ext cx="2376264" cy="864096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1" name="10 CuadroTexto"/>
            <p:cNvSpPr txBox="1">
              <a:spLocks noChangeArrowheads="1"/>
            </p:cNvSpPr>
            <p:nvPr/>
          </p:nvSpPr>
          <p:spPr bwMode="auto">
            <a:xfrm>
              <a:off x="904694" y="3534125"/>
              <a:ext cx="2160240" cy="83147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400" b="1">
                  <a:solidFill>
                    <a:schemeClr val="bg1"/>
                  </a:solidFill>
                  <a:latin typeface="Arial" charset="0"/>
                  <a:cs typeface="Arial" charset="0"/>
                </a:rPr>
                <a:t>Importe Recuperable</a:t>
              </a:r>
            </a:p>
          </p:txBody>
        </p:sp>
      </p:grpSp>
      <p:grpSp>
        <p:nvGrpSpPr>
          <p:cNvPr id="12" name="11 Grupo"/>
          <p:cNvGrpSpPr>
            <a:grpSpLocks/>
          </p:cNvGrpSpPr>
          <p:nvPr/>
        </p:nvGrpSpPr>
        <p:grpSpPr bwMode="auto">
          <a:xfrm>
            <a:off x="9069621" y="4004172"/>
            <a:ext cx="2557339" cy="1800870"/>
            <a:chOff x="827584" y="3501008"/>
            <a:chExt cx="2376264" cy="1368935"/>
          </a:xfrm>
          <a:solidFill>
            <a:srgbClr val="0033CC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3" name="39 Rectángulo redondeado"/>
            <p:cNvSpPr/>
            <p:nvPr/>
          </p:nvSpPr>
          <p:spPr>
            <a:xfrm>
              <a:off x="827584" y="3501008"/>
              <a:ext cx="2376264" cy="1368935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4" name="13 CuadroTexto"/>
            <p:cNvSpPr txBox="1">
              <a:spLocks noChangeArrowheads="1"/>
            </p:cNvSpPr>
            <p:nvPr/>
          </p:nvSpPr>
          <p:spPr bwMode="auto">
            <a:xfrm>
              <a:off x="904694" y="3580465"/>
              <a:ext cx="2160240" cy="1201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Valor Razonable menos Costos de </a:t>
              </a:r>
              <a:r>
                <a:rPr lang="es-ES" sz="24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Venta</a:t>
              </a:r>
              <a:endParaRPr lang="es-ES" sz="2400" b="1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5" name="22 Grupo"/>
          <p:cNvGrpSpPr>
            <a:grpSpLocks/>
          </p:cNvGrpSpPr>
          <p:nvPr/>
        </p:nvGrpSpPr>
        <p:grpSpPr bwMode="auto">
          <a:xfrm>
            <a:off x="4821471" y="4436616"/>
            <a:ext cx="2808288" cy="1368425"/>
            <a:chOff x="0" y="4509120"/>
            <a:chExt cx="2809379" cy="1368151"/>
          </a:xfrm>
          <a:solidFill>
            <a:srgbClr val="6600CC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6" name="42 Rectángulo redondeado"/>
            <p:cNvSpPr/>
            <p:nvPr/>
          </p:nvSpPr>
          <p:spPr bwMode="auto">
            <a:xfrm>
              <a:off x="0" y="4509120"/>
              <a:ext cx="2809379" cy="1368151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7" name="15 CuadroTexto"/>
            <p:cNvSpPr txBox="1">
              <a:spLocks noChangeArrowheads="1"/>
            </p:cNvSpPr>
            <p:nvPr/>
          </p:nvSpPr>
          <p:spPr bwMode="auto">
            <a:xfrm>
              <a:off x="73497" y="4912841"/>
              <a:ext cx="2554287" cy="4603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2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Valor en Uso</a:t>
              </a:r>
            </a:p>
          </p:txBody>
        </p:sp>
      </p:grpSp>
      <p:grpSp>
        <p:nvGrpSpPr>
          <p:cNvPr id="18" name="25 Grupo"/>
          <p:cNvGrpSpPr>
            <a:grpSpLocks/>
          </p:cNvGrpSpPr>
          <p:nvPr/>
        </p:nvGrpSpPr>
        <p:grpSpPr bwMode="auto">
          <a:xfrm>
            <a:off x="6621573" y="3573463"/>
            <a:ext cx="3384550" cy="2590800"/>
            <a:chOff x="3851275" y="3717925"/>
            <a:chExt cx="3384550" cy="2590800"/>
          </a:xfrm>
        </p:grpSpPr>
        <p:sp>
          <p:nvSpPr>
            <p:cNvPr id="19" name="16 CuadroTexto"/>
            <p:cNvSpPr txBox="1">
              <a:spLocks noChangeArrowheads="1"/>
            </p:cNvSpPr>
            <p:nvPr/>
          </p:nvSpPr>
          <p:spPr bwMode="auto">
            <a:xfrm>
              <a:off x="4932363" y="4941888"/>
              <a:ext cx="1152525" cy="8302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400" b="1"/>
                <a:t>El </a:t>
              </a:r>
            </a:p>
            <a:p>
              <a:pPr algn="ctr" eaLnBrk="1" hangingPunct="1"/>
              <a:r>
                <a:rPr lang="es-ES" altLang="es-VE" sz="2400" b="1"/>
                <a:t>Mayor</a:t>
              </a:r>
            </a:p>
          </p:txBody>
        </p:sp>
        <p:sp>
          <p:nvSpPr>
            <p:cNvPr id="20" name="46 Cerrar llave"/>
            <p:cNvSpPr/>
            <p:nvPr/>
          </p:nvSpPr>
          <p:spPr>
            <a:xfrm rot="5400000">
              <a:off x="5399881" y="4472781"/>
              <a:ext cx="287338" cy="338455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cxnSp>
          <p:nvCxnSpPr>
            <p:cNvPr id="21" name="47 Conector recto de flecha"/>
            <p:cNvCxnSpPr>
              <a:stCxn id="19" idx="0"/>
            </p:cNvCxnSpPr>
            <p:nvPr/>
          </p:nvCxnSpPr>
          <p:spPr>
            <a:xfrm rot="5400000" flipH="1" flipV="1">
              <a:off x="4895850" y="4329112"/>
              <a:ext cx="122396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26 Grupo"/>
          <p:cNvGrpSpPr>
            <a:grpSpLocks/>
          </p:cNvGrpSpPr>
          <p:nvPr/>
        </p:nvGrpSpPr>
        <p:grpSpPr bwMode="auto">
          <a:xfrm>
            <a:off x="4678473" y="2205038"/>
            <a:ext cx="3384550" cy="1728787"/>
            <a:chOff x="1908175" y="2205038"/>
            <a:chExt cx="3384550" cy="1728787"/>
          </a:xfrm>
        </p:grpSpPr>
        <p:grpSp>
          <p:nvGrpSpPr>
            <p:cNvPr id="23" name="24 Grupo"/>
            <p:cNvGrpSpPr>
              <a:grpSpLocks/>
            </p:cNvGrpSpPr>
            <p:nvPr/>
          </p:nvGrpSpPr>
          <p:grpSpPr bwMode="auto">
            <a:xfrm>
              <a:off x="1908175" y="2670175"/>
              <a:ext cx="3384550" cy="1263650"/>
              <a:chOff x="1908175" y="2670175"/>
              <a:chExt cx="3384550" cy="1263650"/>
            </a:xfrm>
          </p:grpSpPr>
          <p:sp>
            <p:nvSpPr>
              <p:cNvPr id="25" name="21 Cerrar llave"/>
              <p:cNvSpPr/>
              <p:nvPr/>
            </p:nvSpPr>
            <p:spPr>
              <a:xfrm rot="5400000">
                <a:off x="3455987" y="2097088"/>
                <a:ext cx="288925" cy="338455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26" name="22 CuadroTexto"/>
              <p:cNvSpPr txBox="1">
                <a:spLocks noChangeArrowheads="1"/>
              </p:cNvSpPr>
              <p:nvPr/>
            </p:nvSpPr>
            <p:spPr bwMode="auto">
              <a:xfrm>
                <a:off x="3132138" y="2670175"/>
                <a:ext cx="1152525" cy="8302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2400" b="1"/>
                  <a:t>El </a:t>
                </a:r>
              </a:p>
              <a:p>
                <a:pPr algn="ctr" eaLnBrk="1" hangingPunct="1"/>
                <a:r>
                  <a:rPr lang="es-ES" altLang="es-VE" sz="2400" b="1"/>
                  <a:t>Menor</a:t>
                </a:r>
              </a:p>
            </p:txBody>
          </p:sp>
        </p:grpSp>
        <p:cxnSp>
          <p:nvCxnSpPr>
            <p:cNvPr id="24" name="50 Conector recto de flecha"/>
            <p:cNvCxnSpPr/>
            <p:nvPr/>
          </p:nvCxnSpPr>
          <p:spPr>
            <a:xfrm rot="16200000" flipV="1">
              <a:off x="3495675" y="2417763"/>
              <a:ext cx="431800" cy="635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26 Rectángulo"/>
          <p:cNvSpPr/>
          <p:nvPr/>
        </p:nvSpPr>
        <p:spPr>
          <a:xfrm>
            <a:off x="9251860" y="1078964"/>
            <a:ext cx="2907268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ln w="11430"/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  <a:cs typeface="Arial" charset="0"/>
              </a:rPr>
              <a:t>Se aplicará solo cuando hay indicios de deterioro.</a:t>
            </a:r>
          </a:p>
        </p:txBody>
      </p:sp>
      <p:sp>
        <p:nvSpPr>
          <p:cNvPr id="28" name="26 Rectángulo"/>
          <p:cNvSpPr/>
          <p:nvPr/>
        </p:nvSpPr>
        <p:spPr>
          <a:xfrm>
            <a:off x="2889240" y="1123504"/>
            <a:ext cx="1902927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  <a:cs typeface="Arial" charset="0"/>
              </a:rPr>
              <a:t>No aplica a Activos Financieros  o Inventarios.</a:t>
            </a:r>
            <a:endParaRPr lang="es-ES" sz="2000" b="1" dirty="0">
              <a:ln w="11430"/>
              <a:solidFill>
                <a:schemeClr val="accent4">
                  <a:lumMod val="75000"/>
                </a:schemeClr>
              </a:solidFill>
              <a:latin typeface="Arial Rounded MT Bold" pitchFamily="34" charset="0"/>
              <a:cs typeface="Arial" charset="0"/>
            </a:endParaRPr>
          </a:p>
        </p:txBody>
      </p:sp>
      <p:sp>
        <p:nvSpPr>
          <p:cNvPr id="29" name="Marcador de número de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20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63497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27 – Deterioro del Valor de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3626328" y="1351216"/>
            <a:ext cx="8079203" cy="4432353"/>
            <a:chOff x="2948098" y="1341438"/>
            <a:chExt cx="8678862" cy="4822825"/>
          </a:xfrm>
        </p:grpSpPr>
        <p:grpSp>
          <p:nvGrpSpPr>
            <p:cNvPr id="3" name="8 Grupo"/>
            <p:cNvGrpSpPr>
              <a:grpSpLocks/>
            </p:cNvGrpSpPr>
            <p:nvPr/>
          </p:nvGrpSpPr>
          <p:grpSpPr bwMode="auto">
            <a:xfrm>
              <a:off x="5108809" y="1341438"/>
              <a:ext cx="2809875" cy="863600"/>
              <a:chOff x="827584" y="3501008"/>
              <a:chExt cx="2376264" cy="864096"/>
            </a:xfrm>
            <a:solidFill>
              <a:schemeClr val="bg1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4" name="30 Rectángulo redondeado"/>
              <p:cNvSpPr/>
              <p:nvPr/>
            </p:nvSpPr>
            <p:spPr>
              <a:xfrm>
                <a:off x="827584" y="3501008"/>
                <a:ext cx="2376264" cy="864096"/>
              </a:xfrm>
              <a:prstGeom prst="roundRect">
                <a:avLst/>
              </a:prstGeom>
              <a:grpFill/>
              <a:ln w="38100">
                <a:solidFill>
                  <a:srgbClr val="003399"/>
                </a:solidFill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>
                  <a:solidFill>
                    <a:srgbClr val="003399"/>
                  </a:solidFill>
                </a:endParaRPr>
              </a:p>
            </p:txBody>
          </p:sp>
          <p:sp>
            <p:nvSpPr>
              <p:cNvPr id="5" name="10 CuadroTexto"/>
              <p:cNvSpPr txBox="1">
                <a:spLocks noChangeArrowheads="1"/>
              </p:cNvSpPr>
              <p:nvPr/>
            </p:nvSpPr>
            <p:spPr bwMode="auto">
              <a:xfrm>
                <a:off x="905020" y="3522653"/>
                <a:ext cx="2238247" cy="831475"/>
              </a:xfrm>
              <a:prstGeom prst="rect">
                <a:avLst/>
              </a:prstGeom>
              <a:grpFill/>
              <a:ln w="38100">
                <a:solidFill>
                  <a:srgbClr val="003399"/>
                </a:solidFill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200" b="1" dirty="0">
                    <a:solidFill>
                      <a:srgbClr val="003399"/>
                    </a:solidFill>
                    <a:latin typeface="Arial" charset="0"/>
                    <a:cs typeface="Arial" charset="0"/>
                  </a:rPr>
                  <a:t>MAXIMO  VALOR EN E.S.F</a:t>
                </a:r>
              </a:p>
            </p:txBody>
          </p:sp>
        </p:grpSp>
        <p:grpSp>
          <p:nvGrpSpPr>
            <p:cNvPr id="6" name="8 Grupo"/>
            <p:cNvGrpSpPr>
              <a:grpSpLocks/>
            </p:cNvGrpSpPr>
            <p:nvPr/>
          </p:nvGrpSpPr>
          <p:grpSpPr bwMode="auto">
            <a:xfrm>
              <a:off x="2948098" y="2636838"/>
              <a:ext cx="2809875" cy="863600"/>
              <a:chOff x="827584" y="3501008"/>
              <a:chExt cx="2376264" cy="864096"/>
            </a:xfrm>
          </p:grpSpPr>
          <p:sp>
            <p:nvSpPr>
              <p:cNvPr id="7" name="33 Rectángulo redondeado"/>
              <p:cNvSpPr/>
              <p:nvPr/>
            </p:nvSpPr>
            <p:spPr>
              <a:xfrm>
                <a:off x="827584" y="3501008"/>
                <a:ext cx="2376264" cy="864096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8" name="10 CuadroTexto"/>
              <p:cNvSpPr txBox="1">
                <a:spLocks noChangeArrowheads="1"/>
              </p:cNvSpPr>
              <p:nvPr/>
            </p:nvSpPr>
            <p:spPr bwMode="auto">
              <a:xfrm>
                <a:off x="904694" y="3687521"/>
                <a:ext cx="2160240" cy="469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2200" b="1" dirty="0">
                    <a:solidFill>
                      <a:schemeClr val="bg1"/>
                    </a:solidFill>
                  </a:rPr>
                  <a:t>Valor en Libros</a:t>
                </a:r>
              </a:p>
            </p:txBody>
          </p:sp>
        </p:grpSp>
        <p:grpSp>
          <p:nvGrpSpPr>
            <p:cNvPr id="9" name="8 Grupo"/>
            <p:cNvGrpSpPr>
              <a:grpSpLocks/>
            </p:cNvGrpSpPr>
            <p:nvPr/>
          </p:nvGrpSpPr>
          <p:grpSpPr bwMode="auto">
            <a:xfrm>
              <a:off x="7197959" y="2636846"/>
              <a:ext cx="2809875" cy="877438"/>
              <a:chOff x="827584" y="3501008"/>
              <a:chExt cx="2376264" cy="878442"/>
            </a:xfrm>
            <a:solidFill>
              <a:srgbClr val="800080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10" name="36 Rectángulo redondeado"/>
              <p:cNvSpPr/>
              <p:nvPr/>
            </p:nvSpPr>
            <p:spPr>
              <a:xfrm>
                <a:off x="827584" y="3501008"/>
                <a:ext cx="2376264" cy="864096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11" name="10 CuadroTexto"/>
              <p:cNvSpPr txBox="1">
                <a:spLocks noChangeArrowheads="1"/>
              </p:cNvSpPr>
              <p:nvPr/>
            </p:nvSpPr>
            <p:spPr bwMode="auto">
              <a:xfrm>
                <a:off x="904694" y="3507737"/>
                <a:ext cx="2160240" cy="87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300" b="1" dirty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Importe Recuperable</a:t>
                </a:r>
              </a:p>
            </p:txBody>
          </p:sp>
        </p:grpSp>
        <p:grpSp>
          <p:nvGrpSpPr>
            <p:cNvPr id="12" name="11 Grupo"/>
            <p:cNvGrpSpPr>
              <a:grpSpLocks/>
            </p:cNvGrpSpPr>
            <p:nvPr/>
          </p:nvGrpSpPr>
          <p:grpSpPr bwMode="auto">
            <a:xfrm>
              <a:off x="9069621" y="4004172"/>
              <a:ext cx="2557339" cy="1800870"/>
              <a:chOff x="827584" y="3501008"/>
              <a:chExt cx="2376264" cy="1368935"/>
            </a:xfrm>
            <a:solidFill>
              <a:srgbClr val="0033CC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13" name="39 Rectángulo redondeado"/>
              <p:cNvSpPr/>
              <p:nvPr/>
            </p:nvSpPr>
            <p:spPr>
              <a:xfrm>
                <a:off x="827584" y="3501008"/>
                <a:ext cx="2376264" cy="1368935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14" name="13 CuadroTexto"/>
              <p:cNvSpPr txBox="1">
                <a:spLocks noChangeArrowheads="1"/>
              </p:cNvSpPr>
              <p:nvPr/>
            </p:nvSpPr>
            <p:spPr bwMode="auto">
              <a:xfrm>
                <a:off x="904694" y="3580465"/>
                <a:ext cx="2160240" cy="12010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200" b="1" dirty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Valor Razonable menos Costos de </a:t>
                </a:r>
                <a:r>
                  <a:rPr lang="es-ES" sz="2200" b="1" dirty="0" smtClean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Venta</a:t>
                </a:r>
                <a:endParaRPr lang="es-ES" sz="2200" b="1" dirty="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5" name="22 Grupo"/>
            <p:cNvGrpSpPr>
              <a:grpSpLocks/>
            </p:cNvGrpSpPr>
            <p:nvPr/>
          </p:nvGrpSpPr>
          <p:grpSpPr bwMode="auto">
            <a:xfrm>
              <a:off x="4821471" y="4436616"/>
              <a:ext cx="2808288" cy="1368425"/>
              <a:chOff x="0" y="4509120"/>
              <a:chExt cx="2809379" cy="1368151"/>
            </a:xfrm>
            <a:solidFill>
              <a:srgbClr val="6600CC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16" name="42 Rectángulo redondeado"/>
              <p:cNvSpPr/>
              <p:nvPr/>
            </p:nvSpPr>
            <p:spPr bwMode="auto">
              <a:xfrm>
                <a:off x="0" y="4509120"/>
                <a:ext cx="2809379" cy="1368151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17" name="15 CuadroTexto"/>
              <p:cNvSpPr txBox="1">
                <a:spLocks noChangeArrowheads="1"/>
              </p:cNvSpPr>
              <p:nvPr/>
            </p:nvSpPr>
            <p:spPr bwMode="auto">
              <a:xfrm>
                <a:off x="73497" y="4912841"/>
                <a:ext cx="2554287" cy="4603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400" b="1" dirty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Valor en Uso</a:t>
                </a:r>
              </a:p>
            </p:txBody>
          </p:sp>
        </p:grpSp>
        <p:grpSp>
          <p:nvGrpSpPr>
            <p:cNvPr id="18" name="25 Grupo"/>
            <p:cNvGrpSpPr>
              <a:grpSpLocks/>
            </p:cNvGrpSpPr>
            <p:nvPr/>
          </p:nvGrpSpPr>
          <p:grpSpPr bwMode="auto">
            <a:xfrm>
              <a:off x="6621573" y="3573463"/>
              <a:ext cx="3384550" cy="2590800"/>
              <a:chOff x="3851275" y="3717925"/>
              <a:chExt cx="3384550" cy="2590800"/>
            </a:xfrm>
          </p:grpSpPr>
          <p:sp>
            <p:nvSpPr>
              <p:cNvPr id="19" name="16 CuadroTexto"/>
              <p:cNvSpPr txBox="1">
                <a:spLocks noChangeArrowheads="1"/>
              </p:cNvSpPr>
              <p:nvPr/>
            </p:nvSpPr>
            <p:spPr bwMode="auto">
              <a:xfrm>
                <a:off x="4932363" y="4941888"/>
                <a:ext cx="1152525" cy="83026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2200" b="1" dirty="0"/>
                  <a:t>El </a:t>
                </a:r>
              </a:p>
              <a:p>
                <a:pPr algn="ctr" eaLnBrk="1" hangingPunct="1"/>
                <a:r>
                  <a:rPr lang="es-ES" altLang="es-VE" sz="2200" b="1" dirty="0"/>
                  <a:t>Mayor</a:t>
                </a:r>
              </a:p>
            </p:txBody>
          </p:sp>
          <p:sp>
            <p:nvSpPr>
              <p:cNvPr id="20" name="46 Cerrar llave"/>
              <p:cNvSpPr/>
              <p:nvPr/>
            </p:nvSpPr>
            <p:spPr>
              <a:xfrm rot="5400000">
                <a:off x="5399881" y="4472781"/>
                <a:ext cx="287338" cy="338455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cxnSp>
            <p:nvCxnSpPr>
              <p:cNvPr id="21" name="47 Conector recto de flecha"/>
              <p:cNvCxnSpPr>
                <a:stCxn id="19" idx="0"/>
              </p:cNvCxnSpPr>
              <p:nvPr/>
            </p:nvCxnSpPr>
            <p:spPr>
              <a:xfrm rot="5400000" flipH="1" flipV="1">
                <a:off x="4895850" y="4329112"/>
                <a:ext cx="1223962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26 Grupo"/>
            <p:cNvGrpSpPr>
              <a:grpSpLocks/>
            </p:cNvGrpSpPr>
            <p:nvPr/>
          </p:nvGrpSpPr>
          <p:grpSpPr bwMode="auto">
            <a:xfrm>
              <a:off x="4678473" y="2205038"/>
              <a:ext cx="3384550" cy="1728787"/>
              <a:chOff x="1908175" y="2205038"/>
              <a:chExt cx="3384550" cy="1728787"/>
            </a:xfrm>
          </p:grpSpPr>
          <p:grpSp>
            <p:nvGrpSpPr>
              <p:cNvPr id="23" name="24 Grupo"/>
              <p:cNvGrpSpPr>
                <a:grpSpLocks/>
              </p:cNvGrpSpPr>
              <p:nvPr/>
            </p:nvGrpSpPr>
            <p:grpSpPr bwMode="auto">
              <a:xfrm>
                <a:off x="1908175" y="2670175"/>
                <a:ext cx="3384550" cy="1263650"/>
                <a:chOff x="1908175" y="2670175"/>
                <a:chExt cx="3384550" cy="1263650"/>
              </a:xfrm>
            </p:grpSpPr>
            <p:sp>
              <p:nvSpPr>
                <p:cNvPr id="25" name="21 Cerrar llave"/>
                <p:cNvSpPr/>
                <p:nvPr/>
              </p:nvSpPr>
              <p:spPr>
                <a:xfrm rot="5400000">
                  <a:off x="3455987" y="2097088"/>
                  <a:ext cx="288925" cy="338455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s-ES"/>
                </a:p>
              </p:txBody>
            </p:sp>
            <p:sp>
              <p:nvSpPr>
                <p:cNvPr id="26" name="22 CuadroTexto"/>
                <p:cNvSpPr txBox="1">
                  <a:spLocks noChangeArrowheads="1"/>
                </p:cNvSpPr>
                <p:nvPr/>
              </p:nvSpPr>
              <p:spPr bwMode="auto">
                <a:xfrm>
                  <a:off x="3132138" y="2670175"/>
                  <a:ext cx="1152525" cy="830263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es-ES" altLang="es-VE" sz="2200" b="1" dirty="0"/>
                    <a:t>El </a:t>
                  </a:r>
                </a:p>
                <a:p>
                  <a:pPr algn="ctr" eaLnBrk="1" hangingPunct="1"/>
                  <a:r>
                    <a:rPr lang="es-ES" altLang="es-VE" sz="2200" b="1" dirty="0"/>
                    <a:t>Menor</a:t>
                  </a:r>
                </a:p>
              </p:txBody>
            </p:sp>
          </p:grpSp>
          <p:cxnSp>
            <p:nvCxnSpPr>
              <p:cNvPr id="24" name="50 Conector recto de flecha"/>
              <p:cNvCxnSpPr/>
              <p:nvPr/>
            </p:nvCxnSpPr>
            <p:spPr>
              <a:xfrm rot="16200000" flipV="1">
                <a:off x="3495675" y="2417763"/>
                <a:ext cx="431800" cy="635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CuadroTexto 28"/>
          <p:cNvSpPr txBox="1"/>
          <p:nvPr/>
        </p:nvSpPr>
        <p:spPr>
          <a:xfrm>
            <a:off x="3523245" y="3600949"/>
            <a:ext cx="1614089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25.000,00</a:t>
            </a:r>
            <a:endParaRPr lang="es-VE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70262" y="5676615"/>
            <a:ext cx="161408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23.300,00</a:t>
            </a:r>
            <a:endParaRPr lang="es-VE" dirty="0"/>
          </a:p>
        </p:txBody>
      </p:sp>
      <p:sp>
        <p:nvSpPr>
          <p:cNvPr id="31" name="CuadroTexto 30"/>
          <p:cNvSpPr txBox="1"/>
          <p:nvPr/>
        </p:nvSpPr>
        <p:spPr>
          <a:xfrm>
            <a:off x="9708165" y="5718991"/>
            <a:ext cx="161408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24.100,00</a:t>
            </a:r>
            <a:endParaRPr lang="es-VE" dirty="0"/>
          </a:p>
        </p:txBody>
      </p:sp>
      <p:sp>
        <p:nvSpPr>
          <p:cNvPr id="33" name="CuadroTexto 32"/>
          <p:cNvSpPr txBox="1"/>
          <p:nvPr/>
        </p:nvSpPr>
        <p:spPr>
          <a:xfrm>
            <a:off x="10331395" y="2774605"/>
            <a:ext cx="161408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24.100,00</a:t>
            </a:r>
            <a:endParaRPr lang="es-VE" dirty="0"/>
          </a:p>
        </p:txBody>
      </p:sp>
      <p:grpSp>
        <p:nvGrpSpPr>
          <p:cNvPr id="40" name="Grupo 39"/>
          <p:cNvGrpSpPr/>
          <p:nvPr/>
        </p:nvGrpSpPr>
        <p:grpSpPr>
          <a:xfrm>
            <a:off x="8628051" y="2033056"/>
            <a:ext cx="3226599" cy="384245"/>
            <a:chOff x="8628051" y="2033056"/>
            <a:chExt cx="3226599" cy="384245"/>
          </a:xfrm>
        </p:grpSpPr>
        <p:sp>
          <p:nvSpPr>
            <p:cNvPr id="36" name="CuadroTexto 35"/>
            <p:cNvSpPr txBox="1"/>
            <p:nvPr/>
          </p:nvSpPr>
          <p:spPr>
            <a:xfrm>
              <a:off x="8628051" y="2047969"/>
              <a:ext cx="12835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/>
                <a:t>UM 900,00</a:t>
              </a:r>
              <a:endParaRPr lang="es-VE" b="1" dirty="0"/>
            </a:p>
          </p:txBody>
        </p:sp>
        <p:sp>
          <p:nvSpPr>
            <p:cNvPr id="37" name="CuadroTexto 36"/>
            <p:cNvSpPr txBox="1"/>
            <p:nvPr/>
          </p:nvSpPr>
          <p:spPr>
            <a:xfrm>
              <a:off x="10105850" y="2033056"/>
              <a:ext cx="174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/>
                <a:t>DETERIORO</a:t>
              </a:r>
              <a:endParaRPr lang="es-VE" b="1" dirty="0"/>
            </a:p>
          </p:txBody>
        </p:sp>
      </p:grpSp>
      <p:grpSp>
        <p:nvGrpSpPr>
          <p:cNvPr id="39" name="Grupo 38"/>
          <p:cNvGrpSpPr/>
          <p:nvPr/>
        </p:nvGrpSpPr>
        <p:grpSpPr>
          <a:xfrm>
            <a:off x="8465771" y="1341523"/>
            <a:ext cx="1579593" cy="582004"/>
            <a:chOff x="8465771" y="1341523"/>
            <a:chExt cx="1579593" cy="582004"/>
          </a:xfrm>
        </p:grpSpPr>
        <p:sp>
          <p:nvSpPr>
            <p:cNvPr id="35" name="30 Rectángulo redondeado"/>
            <p:cNvSpPr/>
            <p:nvPr/>
          </p:nvSpPr>
          <p:spPr bwMode="auto">
            <a:xfrm>
              <a:off x="8465771" y="1341523"/>
              <a:ext cx="1434280" cy="58200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3399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>
                <a:solidFill>
                  <a:srgbClr val="003399"/>
                </a:solidFill>
              </a:endParaRPr>
            </a:p>
          </p:txBody>
        </p:sp>
        <p:sp>
          <p:nvSpPr>
            <p:cNvPr id="38" name="CuadroTexto 37"/>
            <p:cNvSpPr txBox="1"/>
            <p:nvPr/>
          </p:nvSpPr>
          <p:spPr>
            <a:xfrm>
              <a:off x="8526860" y="1448727"/>
              <a:ext cx="1518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sz="1600" b="1" dirty="0" smtClean="0"/>
                <a:t>UM 24.100,00</a:t>
              </a:r>
              <a:endParaRPr lang="es-VE" sz="1600" b="1" dirty="0"/>
            </a:p>
          </p:txBody>
        </p:sp>
      </p:grpSp>
      <p:sp>
        <p:nvSpPr>
          <p:cNvPr id="27" name="Marcador de número de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1429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27 – Deterioro del Valor de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3626328" y="1351216"/>
            <a:ext cx="8079203" cy="4432353"/>
            <a:chOff x="2948098" y="1341438"/>
            <a:chExt cx="8678862" cy="4822825"/>
          </a:xfrm>
        </p:grpSpPr>
        <p:grpSp>
          <p:nvGrpSpPr>
            <p:cNvPr id="3" name="8 Grupo"/>
            <p:cNvGrpSpPr>
              <a:grpSpLocks/>
            </p:cNvGrpSpPr>
            <p:nvPr/>
          </p:nvGrpSpPr>
          <p:grpSpPr bwMode="auto">
            <a:xfrm>
              <a:off x="5108809" y="1341438"/>
              <a:ext cx="2809875" cy="863600"/>
              <a:chOff x="827584" y="3501008"/>
              <a:chExt cx="2376264" cy="864096"/>
            </a:xfrm>
            <a:solidFill>
              <a:schemeClr val="bg1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4" name="30 Rectángulo redondeado"/>
              <p:cNvSpPr/>
              <p:nvPr/>
            </p:nvSpPr>
            <p:spPr>
              <a:xfrm>
                <a:off x="827584" y="3501008"/>
                <a:ext cx="2376264" cy="864096"/>
              </a:xfrm>
              <a:prstGeom prst="roundRect">
                <a:avLst/>
              </a:prstGeom>
              <a:grpFill/>
              <a:ln w="38100">
                <a:solidFill>
                  <a:srgbClr val="003399"/>
                </a:solidFill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>
                  <a:solidFill>
                    <a:srgbClr val="003399"/>
                  </a:solidFill>
                </a:endParaRPr>
              </a:p>
            </p:txBody>
          </p:sp>
          <p:sp>
            <p:nvSpPr>
              <p:cNvPr id="5" name="10 CuadroTexto"/>
              <p:cNvSpPr txBox="1">
                <a:spLocks noChangeArrowheads="1"/>
              </p:cNvSpPr>
              <p:nvPr/>
            </p:nvSpPr>
            <p:spPr bwMode="auto">
              <a:xfrm>
                <a:off x="905020" y="3522653"/>
                <a:ext cx="2238247" cy="831475"/>
              </a:xfrm>
              <a:prstGeom prst="rect">
                <a:avLst/>
              </a:prstGeom>
              <a:grpFill/>
              <a:ln w="38100">
                <a:solidFill>
                  <a:srgbClr val="003399"/>
                </a:solidFill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200" b="1" dirty="0">
                    <a:solidFill>
                      <a:srgbClr val="003399"/>
                    </a:solidFill>
                    <a:latin typeface="Arial" charset="0"/>
                    <a:cs typeface="Arial" charset="0"/>
                  </a:rPr>
                  <a:t>MAXIMO  VALOR EN E.S.F</a:t>
                </a:r>
              </a:p>
            </p:txBody>
          </p:sp>
        </p:grpSp>
        <p:grpSp>
          <p:nvGrpSpPr>
            <p:cNvPr id="6" name="8 Grupo"/>
            <p:cNvGrpSpPr>
              <a:grpSpLocks/>
            </p:cNvGrpSpPr>
            <p:nvPr/>
          </p:nvGrpSpPr>
          <p:grpSpPr bwMode="auto">
            <a:xfrm>
              <a:off x="2948098" y="2636838"/>
              <a:ext cx="2809875" cy="863600"/>
              <a:chOff x="827584" y="3501008"/>
              <a:chExt cx="2376264" cy="864096"/>
            </a:xfrm>
          </p:grpSpPr>
          <p:sp>
            <p:nvSpPr>
              <p:cNvPr id="7" name="33 Rectángulo redondeado"/>
              <p:cNvSpPr/>
              <p:nvPr/>
            </p:nvSpPr>
            <p:spPr>
              <a:xfrm>
                <a:off x="827584" y="3501008"/>
                <a:ext cx="2376264" cy="864096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8" name="10 CuadroTexto"/>
              <p:cNvSpPr txBox="1">
                <a:spLocks noChangeArrowheads="1"/>
              </p:cNvSpPr>
              <p:nvPr/>
            </p:nvSpPr>
            <p:spPr bwMode="auto">
              <a:xfrm>
                <a:off x="904694" y="3687521"/>
                <a:ext cx="2160240" cy="469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2200" b="1" dirty="0">
                    <a:solidFill>
                      <a:schemeClr val="bg1"/>
                    </a:solidFill>
                  </a:rPr>
                  <a:t>Valor en Libros</a:t>
                </a:r>
              </a:p>
            </p:txBody>
          </p:sp>
        </p:grpSp>
        <p:grpSp>
          <p:nvGrpSpPr>
            <p:cNvPr id="9" name="8 Grupo"/>
            <p:cNvGrpSpPr>
              <a:grpSpLocks/>
            </p:cNvGrpSpPr>
            <p:nvPr/>
          </p:nvGrpSpPr>
          <p:grpSpPr bwMode="auto">
            <a:xfrm>
              <a:off x="7197959" y="2636846"/>
              <a:ext cx="2809875" cy="877438"/>
              <a:chOff x="827584" y="3501008"/>
              <a:chExt cx="2376264" cy="878442"/>
            </a:xfrm>
            <a:solidFill>
              <a:srgbClr val="800080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10" name="36 Rectángulo redondeado"/>
              <p:cNvSpPr/>
              <p:nvPr/>
            </p:nvSpPr>
            <p:spPr>
              <a:xfrm>
                <a:off x="827584" y="3501008"/>
                <a:ext cx="2376264" cy="864096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11" name="10 CuadroTexto"/>
              <p:cNvSpPr txBox="1">
                <a:spLocks noChangeArrowheads="1"/>
              </p:cNvSpPr>
              <p:nvPr/>
            </p:nvSpPr>
            <p:spPr bwMode="auto">
              <a:xfrm>
                <a:off x="904694" y="3507737"/>
                <a:ext cx="2160240" cy="87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300" b="1" dirty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Importe Recuperable</a:t>
                </a:r>
              </a:p>
            </p:txBody>
          </p:sp>
        </p:grpSp>
        <p:grpSp>
          <p:nvGrpSpPr>
            <p:cNvPr id="12" name="11 Grupo"/>
            <p:cNvGrpSpPr>
              <a:grpSpLocks/>
            </p:cNvGrpSpPr>
            <p:nvPr/>
          </p:nvGrpSpPr>
          <p:grpSpPr bwMode="auto">
            <a:xfrm>
              <a:off x="9069621" y="4004172"/>
              <a:ext cx="2557339" cy="1800870"/>
              <a:chOff x="827584" y="3501008"/>
              <a:chExt cx="2376264" cy="1368935"/>
            </a:xfrm>
            <a:solidFill>
              <a:srgbClr val="0033CC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13" name="39 Rectángulo redondeado"/>
              <p:cNvSpPr/>
              <p:nvPr/>
            </p:nvSpPr>
            <p:spPr>
              <a:xfrm>
                <a:off x="827584" y="3501008"/>
                <a:ext cx="2376264" cy="1368935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14" name="13 CuadroTexto"/>
              <p:cNvSpPr txBox="1">
                <a:spLocks noChangeArrowheads="1"/>
              </p:cNvSpPr>
              <p:nvPr/>
            </p:nvSpPr>
            <p:spPr bwMode="auto">
              <a:xfrm>
                <a:off x="904694" y="3580465"/>
                <a:ext cx="2160240" cy="12010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200" b="1" dirty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Valor Razonable menos Costos de V</a:t>
                </a:r>
                <a:r>
                  <a:rPr lang="es-ES" sz="2200" b="1" dirty="0" smtClean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enta</a:t>
                </a:r>
                <a:endParaRPr lang="es-ES" sz="2200" b="1" dirty="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5" name="22 Grupo"/>
            <p:cNvGrpSpPr>
              <a:grpSpLocks/>
            </p:cNvGrpSpPr>
            <p:nvPr/>
          </p:nvGrpSpPr>
          <p:grpSpPr bwMode="auto">
            <a:xfrm>
              <a:off x="4821471" y="4436616"/>
              <a:ext cx="2808288" cy="1368425"/>
              <a:chOff x="0" y="4509120"/>
              <a:chExt cx="2809379" cy="1368151"/>
            </a:xfrm>
            <a:solidFill>
              <a:srgbClr val="6600CC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16" name="42 Rectángulo redondeado"/>
              <p:cNvSpPr/>
              <p:nvPr/>
            </p:nvSpPr>
            <p:spPr bwMode="auto">
              <a:xfrm>
                <a:off x="0" y="4509120"/>
                <a:ext cx="2809379" cy="1368151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sp>
            <p:nvSpPr>
              <p:cNvPr id="17" name="15 CuadroTexto"/>
              <p:cNvSpPr txBox="1">
                <a:spLocks noChangeArrowheads="1"/>
              </p:cNvSpPr>
              <p:nvPr/>
            </p:nvSpPr>
            <p:spPr bwMode="auto">
              <a:xfrm>
                <a:off x="73497" y="4912841"/>
                <a:ext cx="2554287" cy="4603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ES" sz="2400" b="1" dirty="0">
                    <a:solidFill>
                      <a:schemeClr val="bg1"/>
                    </a:solidFill>
                    <a:latin typeface="Arial" charset="0"/>
                    <a:cs typeface="Arial" charset="0"/>
                  </a:rPr>
                  <a:t>Valor en Uso</a:t>
                </a:r>
              </a:p>
            </p:txBody>
          </p:sp>
        </p:grpSp>
        <p:grpSp>
          <p:nvGrpSpPr>
            <p:cNvPr id="18" name="25 Grupo"/>
            <p:cNvGrpSpPr>
              <a:grpSpLocks/>
            </p:cNvGrpSpPr>
            <p:nvPr/>
          </p:nvGrpSpPr>
          <p:grpSpPr bwMode="auto">
            <a:xfrm>
              <a:off x="6621573" y="3573463"/>
              <a:ext cx="3384550" cy="2590800"/>
              <a:chOff x="3851275" y="3717925"/>
              <a:chExt cx="3384550" cy="2590800"/>
            </a:xfrm>
          </p:grpSpPr>
          <p:sp>
            <p:nvSpPr>
              <p:cNvPr id="19" name="16 CuadroTexto"/>
              <p:cNvSpPr txBox="1">
                <a:spLocks noChangeArrowheads="1"/>
              </p:cNvSpPr>
              <p:nvPr/>
            </p:nvSpPr>
            <p:spPr bwMode="auto">
              <a:xfrm>
                <a:off x="4932363" y="4941888"/>
                <a:ext cx="1152525" cy="83026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2200" b="1" dirty="0"/>
                  <a:t>El </a:t>
                </a:r>
              </a:p>
              <a:p>
                <a:pPr algn="ctr" eaLnBrk="1" hangingPunct="1"/>
                <a:r>
                  <a:rPr lang="es-ES" altLang="es-VE" sz="2200" b="1" dirty="0"/>
                  <a:t>Mayor</a:t>
                </a:r>
              </a:p>
            </p:txBody>
          </p:sp>
          <p:sp>
            <p:nvSpPr>
              <p:cNvPr id="20" name="46 Cerrar llave"/>
              <p:cNvSpPr/>
              <p:nvPr/>
            </p:nvSpPr>
            <p:spPr>
              <a:xfrm rot="5400000">
                <a:off x="5399881" y="4472781"/>
                <a:ext cx="287338" cy="338455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/>
              </a:p>
            </p:txBody>
          </p:sp>
          <p:cxnSp>
            <p:nvCxnSpPr>
              <p:cNvPr id="21" name="47 Conector recto de flecha"/>
              <p:cNvCxnSpPr>
                <a:stCxn id="19" idx="0"/>
              </p:cNvCxnSpPr>
              <p:nvPr/>
            </p:nvCxnSpPr>
            <p:spPr>
              <a:xfrm rot="5400000" flipH="1" flipV="1">
                <a:off x="4895850" y="4329112"/>
                <a:ext cx="1223962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26 Grupo"/>
            <p:cNvGrpSpPr>
              <a:grpSpLocks/>
            </p:cNvGrpSpPr>
            <p:nvPr/>
          </p:nvGrpSpPr>
          <p:grpSpPr bwMode="auto">
            <a:xfrm>
              <a:off x="4678473" y="2205038"/>
              <a:ext cx="3384550" cy="1728787"/>
              <a:chOff x="1908175" y="2205038"/>
              <a:chExt cx="3384550" cy="1728787"/>
            </a:xfrm>
          </p:grpSpPr>
          <p:grpSp>
            <p:nvGrpSpPr>
              <p:cNvPr id="23" name="24 Grupo"/>
              <p:cNvGrpSpPr>
                <a:grpSpLocks/>
              </p:cNvGrpSpPr>
              <p:nvPr/>
            </p:nvGrpSpPr>
            <p:grpSpPr bwMode="auto">
              <a:xfrm>
                <a:off x="1908175" y="2670175"/>
                <a:ext cx="3384550" cy="1263650"/>
                <a:chOff x="1908175" y="2670175"/>
                <a:chExt cx="3384550" cy="1263650"/>
              </a:xfrm>
            </p:grpSpPr>
            <p:sp>
              <p:nvSpPr>
                <p:cNvPr id="25" name="21 Cerrar llave"/>
                <p:cNvSpPr/>
                <p:nvPr/>
              </p:nvSpPr>
              <p:spPr>
                <a:xfrm rot="5400000">
                  <a:off x="3455987" y="2097088"/>
                  <a:ext cx="288925" cy="338455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s-ES"/>
                </a:p>
              </p:txBody>
            </p:sp>
            <p:sp>
              <p:nvSpPr>
                <p:cNvPr id="26" name="22 CuadroTexto"/>
                <p:cNvSpPr txBox="1">
                  <a:spLocks noChangeArrowheads="1"/>
                </p:cNvSpPr>
                <p:nvPr/>
              </p:nvSpPr>
              <p:spPr bwMode="auto">
                <a:xfrm>
                  <a:off x="3132138" y="2670175"/>
                  <a:ext cx="1152525" cy="830263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es-ES" altLang="es-VE" sz="2200" b="1" dirty="0"/>
                    <a:t>El </a:t>
                  </a:r>
                </a:p>
                <a:p>
                  <a:pPr algn="ctr" eaLnBrk="1" hangingPunct="1"/>
                  <a:r>
                    <a:rPr lang="es-ES" altLang="es-VE" sz="2200" b="1" dirty="0"/>
                    <a:t>Menor</a:t>
                  </a:r>
                </a:p>
              </p:txBody>
            </p:sp>
          </p:grpSp>
          <p:cxnSp>
            <p:nvCxnSpPr>
              <p:cNvPr id="24" name="50 Conector recto de flecha"/>
              <p:cNvCxnSpPr/>
              <p:nvPr/>
            </p:nvCxnSpPr>
            <p:spPr>
              <a:xfrm rot="16200000" flipV="1">
                <a:off x="3495675" y="2417763"/>
                <a:ext cx="431800" cy="635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CuadroTexto 28"/>
          <p:cNvSpPr txBox="1"/>
          <p:nvPr/>
        </p:nvSpPr>
        <p:spPr>
          <a:xfrm>
            <a:off x="3523245" y="3600949"/>
            <a:ext cx="1614089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45.000,00</a:t>
            </a:r>
            <a:endParaRPr lang="es-VE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70262" y="5676615"/>
            <a:ext cx="161408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45.300,00</a:t>
            </a:r>
            <a:endParaRPr lang="es-VE" dirty="0"/>
          </a:p>
        </p:txBody>
      </p:sp>
      <p:sp>
        <p:nvSpPr>
          <p:cNvPr id="31" name="CuadroTexto 30"/>
          <p:cNvSpPr txBox="1"/>
          <p:nvPr/>
        </p:nvSpPr>
        <p:spPr>
          <a:xfrm>
            <a:off x="9708165" y="5718991"/>
            <a:ext cx="161408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44.900,00</a:t>
            </a:r>
            <a:endParaRPr lang="es-VE" dirty="0"/>
          </a:p>
        </p:txBody>
      </p:sp>
      <p:sp>
        <p:nvSpPr>
          <p:cNvPr id="33" name="CuadroTexto 32"/>
          <p:cNvSpPr txBox="1"/>
          <p:nvPr/>
        </p:nvSpPr>
        <p:spPr>
          <a:xfrm>
            <a:off x="10331395" y="2774605"/>
            <a:ext cx="161408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UM 45.300,00</a:t>
            </a:r>
            <a:endParaRPr lang="es-VE" dirty="0"/>
          </a:p>
        </p:txBody>
      </p:sp>
      <p:grpSp>
        <p:nvGrpSpPr>
          <p:cNvPr id="28" name="Grupo 27"/>
          <p:cNvGrpSpPr/>
          <p:nvPr/>
        </p:nvGrpSpPr>
        <p:grpSpPr>
          <a:xfrm>
            <a:off x="8507637" y="1429148"/>
            <a:ext cx="2992003" cy="646331"/>
            <a:chOff x="8507637" y="1429148"/>
            <a:chExt cx="2992003" cy="646331"/>
          </a:xfrm>
        </p:grpSpPr>
        <p:grpSp>
          <p:nvGrpSpPr>
            <p:cNvPr id="27" name="Grupo 26"/>
            <p:cNvGrpSpPr/>
            <p:nvPr/>
          </p:nvGrpSpPr>
          <p:grpSpPr>
            <a:xfrm>
              <a:off x="8507637" y="1437040"/>
              <a:ext cx="1434884" cy="582004"/>
              <a:chOff x="8502404" y="1535870"/>
              <a:chExt cx="1434884" cy="582004"/>
            </a:xfrm>
          </p:grpSpPr>
          <p:sp>
            <p:nvSpPr>
              <p:cNvPr id="35" name="30 Rectángulo redondeado"/>
              <p:cNvSpPr/>
              <p:nvPr/>
            </p:nvSpPr>
            <p:spPr bwMode="auto">
              <a:xfrm>
                <a:off x="8502404" y="1535870"/>
                <a:ext cx="1434884" cy="58200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003399"/>
                </a:solidFill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>
                  <a:solidFill>
                    <a:srgbClr val="003399"/>
                  </a:solidFill>
                </a:endParaRPr>
              </a:p>
            </p:txBody>
          </p:sp>
          <p:sp>
            <p:nvSpPr>
              <p:cNvPr id="36" name="CuadroTexto 35"/>
              <p:cNvSpPr txBox="1"/>
              <p:nvPr/>
            </p:nvSpPr>
            <p:spPr>
              <a:xfrm>
                <a:off x="8545649" y="1663519"/>
                <a:ext cx="139163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VE" sz="1600" b="1" dirty="0" smtClean="0"/>
                  <a:t>UM 45.000,00</a:t>
                </a:r>
                <a:endParaRPr lang="es-VE" sz="1600" b="1" dirty="0"/>
              </a:p>
            </p:txBody>
          </p:sp>
        </p:grpSp>
        <p:sp>
          <p:nvSpPr>
            <p:cNvPr id="37" name="CuadroTexto 36"/>
            <p:cNvSpPr txBox="1"/>
            <p:nvPr/>
          </p:nvSpPr>
          <p:spPr>
            <a:xfrm>
              <a:off x="10196684" y="1429148"/>
              <a:ext cx="13029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/>
                <a:t>NO HAY DETERIORO</a:t>
              </a:r>
              <a:endParaRPr lang="es-VE" b="1" dirty="0"/>
            </a:p>
          </p:txBody>
        </p:sp>
      </p:grpSp>
      <p:sp>
        <p:nvSpPr>
          <p:cNvPr id="34" name="Marcador de número de diapositiva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22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0037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597722" y="1081336"/>
            <a:ext cx="6316147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No Financieros: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13 </a:t>
            </a:r>
            <a:r>
              <a:rPr lang="es-VE" sz="2000" dirty="0"/>
              <a:t>Inventarios.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17 </a:t>
            </a:r>
            <a:r>
              <a:rPr lang="es-VE" sz="2000" dirty="0"/>
              <a:t>Propiedades, Planta y Equipo.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16 </a:t>
            </a:r>
            <a:r>
              <a:rPr lang="es-VE" sz="2000" dirty="0"/>
              <a:t>Propiedades de Inversión.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18 </a:t>
            </a:r>
            <a:r>
              <a:rPr lang="es-VE" sz="2000" dirty="0"/>
              <a:t>Activos Intangibles distintos a la Plusvalía.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Financieros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11 </a:t>
            </a:r>
            <a:r>
              <a:rPr lang="es-VE" sz="2000" dirty="0" smtClean="0"/>
              <a:t>Instrumentos Financieros.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12 </a:t>
            </a:r>
            <a:r>
              <a:rPr lang="es-VE" sz="2000" dirty="0" smtClean="0"/>
              <a:t>Otros Temas relacionados con los Instrumentos Financieros.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Inversiones Estratégicas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14 </a:t>
            </a:r>
            <a:r>
              <a:rPr lang="es-VE" sz="2000" dirty="0" smtClean="0"/>
              <a:t>Inversiones en Asociadas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15 </a:t>
            </a:r>
            <a:r>
              <a:rPr lang="es-VE" sz="2000" dirty="0" smtClean="0"/>
              <a:t>Inversiones en Negocios Conjuntos.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19 </a:t>
            </a:r>
            <a:r>
              <a:rPr lang="es-VE" sz="2000" dirty="0" smtClean="0"/>
              <a:t>Combinaciones de Negocios y Plusvalía.</a:t>
            </a:r>
            <a:endParaRPr lang="es-VE" sz="2000" dirty="0"/>
          </a:p>
        </p:txBody>
      </p:sp>
      <p:sp>
        <p:nvSpPr>
          <p:cNvPr id="6" name="Pentágono 5"/>
          <p:cNvSpPr/>
          <p:nvPr/>
        </p:nvSpPr>
        <p:spPr>
          <a:xfrm flipH="1">
            <a:off x="8693150" y="3022600"/>
            <a:ext cx="552450" cy="311150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69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Activos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4" name="2 Elipse"/>
          <p:cNvSpPr/>
          <p:nvPr/>
        </p:nvSpPr>
        <p:spPr>
          <a:xfrm>
            <a:off x="2809830" y="1180568"/>
            <a:ext cx="3491880" cy="403244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  <a:defRPr/>
            </a:pPr>
            <a:r>
              <a:rPr lang="es-VE" sz="2200" b="1" dirty="0">
                <a:solidFill>
                  <a:schemeClr val="tx1"/>
                </a:solidFill>
              </a:rPr>
              <a:t>ACTIVOS FINANCIEROS</a:t>
            </a:r>
          </a:p>
          <a:p>
            <a:pPr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000" b="1" dirty="0">
                <a:solidFill>
                  <a:schemeClr val="tx1"/>
                </a:solidFill>
              </a:rPr>
              <a:t>Efectivo</a:t>
            </a:r>
          </a:p>
          <a:p>
            <a:pPr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000" b="1" dirty="0">
                <a:solidFill>
                  <a:schemeClr val="tx1"/>
                </a:solidFill>
              </a:rPr>
              <a:t>Cuentas por Cobrar</a:t>
            </a:r>
          </a:p>
          <a:p>
            <a:pPr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000" b="1" dirty="0">
                <a:solidFill>
                  <a:schemeClr val="tx1"/>
                </a:solidFill>
              </a:rPr>
              <a:t>Otros Préstamos por Cobrar</a:t>
            </a:r>
          </a:p>
          <a:p>
            <a:pPr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000" b="1" dirty="0">
                <a:solidFill>
                  <a:schemeClr val="tx1"/>
                </a:solidFill>
              </a:rPr>
              <a:t>Inversiones en Bonos</a:t>
            </a:r>
          </a:p>
          <a:p>
            <a:pPr algn="ctr"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000" b="1" dirty="0">
                <a:solidFill>
                  <a:schemeClr val="tx1"/>
                </a:solidFill>
              </a:rPr>
              <a:t>Inversiones de Acciones</a:t>
            </a:r>
          </a:p>
        </p:txBody>
      </p:sp>
      <p:sp>
        <p:nvSpPr>
          <p:cNvPr id="5" name="3 Elipse"/>
          <p:cNvSpPr/>
          <p:nvPr/>
        </p:nvSpPr>
        <p:spPr>
          <a:xfrm flipH="1">
            <a:off x="8368238" y="1236247"/>
            <a:ext cx="3585592" cy="40393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200" b="1" dirty="0">
              <a:solidFill>
                <a:srgbClr val="00006C"/>
              </a:solidFill>
            </a:endParaRPr>
          </a:p>
          <a:p>
            <a:pPr algn="ctr">
              <a:spcAft>
                <a:spcPts val="600"/>
              </a:spcAft>
              <a:defRPr/>
            </a:pPr>
            <a:r>
              <a:rPr lang="es-VE" sz="2200" b="1" dirty="0">
                <a:solidFill>
                  <a:schemeClr val="tx1"/>
                </a:solidFill>
              </a:rPr>
              <a:t>PASIVOS FINANCIEROS</a:t>
            </a:r>
          </a:p>
          <a:p>
            <a:pPr marL="182563" indent="-182563"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400" b="1" dirty="0" smtClean="0">
                <a:solidFill>
                  <a:schemeClr val="tx1"/>
                </a:solidFill>
              </a:rPr>
              <a:t>Cuentas por Pagar</a:t>
            </a:r>
          </a:p>
          <a:p>
            <a:pPr marL="182563" indent="-182563"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400" b="1" dirty="0" smtClean="0">
                <a:solidFill>
                  <a:schemeClr val="tx1"/>
                </a:solidFill>
              </a:rPr>
              <a:t>Préstamos </a:t>
            </a:r>
            <a:r>
              <a:rPr lang="es-VE" sz="2400" b="1" dirty="0">
                <a:solidFill>
                  <a:schemeClr val="tx1"/>
                </a:solidFill>
              </a:rPr>
              <a:t>Recibidos</a:t>
            </a:r>
          </a:p>
          <a:p>
            <a:pPr marL="182563" indent="-182563" algn="ctr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400" b="1" dirty="0">
                <a:solidFill>
                  <a:schemeClr val="tx1"/>
                </a:solidFill>
              </a:rPr>
              <a:t>Bonos Emitidos</a:t>
            </a:r>
          </a:p>
          <a:p>
            <a:pPr marL="182563" indent="-182563" algn="ctr">
              <a:buClr>
                <a:schemeClr val="accent4">
                  <a:lumMod val="75000"/>
                </a:schemeClr>
              </a:buClr>
              <a:buFont typeface="Arial" pitchFamily="34" charset="0"/>
              <a:buChar char="►"/>
              <a:defRPr/>
            </a:pPr>
            <a:r>
              <a:rPr lang="es-VE" sz="2400" b="1" dirty="0">
                <a:solidFill>
                  <a:schemeClr val="tx1"/>
                </a:solidFill>
              </a:rPr>
              <a:t>Acciones Emitidas</a:t>
            </a:r>
          </a:p>
          <a:p>
            <a:pPr algn="ctr">
              <a:defRPr/>
            </a:pPr>
            <a:endParaRPr lang="es-VE" sz="3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3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32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175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</p:txBody>
      </p:sp>
      <p:grpSp>
        <p:nvGrpSpPr>
          <p:cNvPr id="6" name="14 Grupo"/>
          <p:cNvGrpSpPr>
            <a:grpSpLocks/>
          </p:cNvGrpSpPr>
          <p:nvPr/>
        </p:nvGrpSpPr>
        <p:grpSpPr bwMode="auto">
          <a:xfrm>
            <a:off x="5934030" y="2315978"/>
            <a:ext cx="2819400" cy="1809750"/>
            <a:chOff x="3124200" y="3829050"/>
            <a:chExt cx="2819400" cy="1809750"/>
          </a:xfrm>
          <a:solidFill>
            <a:srgbClr val="E1A205"/>
          </a:solidFill>
        </p:grpSpPr>
        <p:sp>
          <p:nvSpPr>
            <p:cNvPr id="7" name="5 Flecha izquierda y derecha"/>
            <p:cNvSpPr/>
            <p:nvPr/>
          </p:nvSpPr>
          <p:spPr>
            <a:xfrm>
              <a:off x="3124200" y="4267200"/>
              <a:ext cx="2819400" cy="914400"/>
            </a:xfrm>
            <a:prstGeom prst="leftRightArrow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grpSp>
          <p:nvGrpSpPr>
            <p:cNvPr id="8" name="12 Grupo"/>
            <p:cNvGrpSpPr>
              <a:grpSpLocks/>
            </p:cNvGrpSpPr>
            <p:nvPr/>
          </p:nvGrpSpPr>
          <p:grpSpPr bwMode="auto">
            <a:xfrm>
              <a:off x="3737348" y="3829050"/>
              <a:ext cx="1503665" cy="1809750"/>
              <a:chOff x="3737348" y="3657600"/>
              <a:chExt cx="1503665" cy="1809750"/>
            </a:xfrm>
            <a:grpFill/>
          </p:grpSpPr>
          <p:sp>
            <p:nvSpPr>
              <p:cNvPr id="9" name="Document"/>
              <p:cNvSpPr>
                <a:spLocks noEditPoints="1" noChangeArrowheads="1"/>
              </p:cNvSpPr>
              <p:nvPr/>
            </p:nvSpPr>
            <p:spPr bwMode="auto">
              <a:xfrm>
                <a:off x="3810000" y="3657600"/>
                <a:ext cx="1352550" cy="1809750"/>
              </a:xfrm>
              <a:custGeom>
                <a:avLst/>
                <a:gdLst>
                  <a:gd name="T0" fmla="*/ 10757 w 21600"/>
                  <a:gd name="T1" fmla="*/ 21632 h 21600"/>
                  <a:gd name="T2" fmla="*/ 85 w 21600"/>
                  <a:gd name="T3" fmla="*/ 10849 h 21600"/>
                  <a:gd name="T4" fmla="*/ 10757 w 21600"/>
                  <a:gd name="T5" fmla="*/ 81 h 21600"/>
                  <a:gd name="T6" fmla="*/ 21706 w 21600"/>
                  <a:gd name="T7" fmla="*/ 10652 h 21600"/>
                  <a:gd name="T8" fmla="*/ 10757 w 21600"/>
                  <a:gd name="T9" fmla="*/ 21632 h 21600"/>
                  <a:gd name="T10" fmla="*/ 0 w 21600"/>
                  <a:gd name="T11" fmla="*/ 0 h 21600"/>
                  <a:gd name="T12" fmla="*/ 21600 w 21600"/>
                  <a:gd name="T13" fmla="*/ 0 h 21600"/>
                  <a:gd name="T14" fmla="*/ 21600 w 21600"/>
                  <a:gd name="T15" fmla="*/ 21600 h 21600"/>
                  <a:gd name="T16" fmla="*/ 977 w 21600"/>
                  <a:gd name="T17" fmla="*/ 818 h 21600"/>
                  <a:gd name="T18" fmla="*/ 20622 w 21600"/>
                  <a:gd name="T19" fmla="*/ 16429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0757" y="21632"/>
                    </a:moveTo>
                    <a:lnTo>
                      <a:pt x="5187" y="21632"/>
                    </a:lnTo>
                    <a:lnTo>
                      <a:pt x="85" y="17509"/>
                    </a:lnTo>
                    <a:lnTo>
                      <a:pt x="85" y="10849"/>
                    </a:lnTo>
                    <a:lnTo>
                      <a:pt x="85" y="81"/>
                    </a:lnTo>
                    <a:lnTo>
                      <a:pt x="10757" y="81"/>
                    </a:lnTo>
                    <a:lnTo>
                      <a:pt x="21706" y="81"/>
                    </a:lnTo>
                    <a:lnTo>
                      <a:pt x="21706" y="10652"/>
                    </a:lnTo>
                    <a:lnTo>
                      <a:pt x="21706" y="21632"/>
                    </a:lnTo>
                    <a:lnTo>
                      <a:pt x="10757" y="21632"/>
                    </a:lnTo>
                    <a:close/>
                  </a:path>
                  <a:path w="21600" h="21600">
                    <a:moveTo>
                      <a:pt x="85" y="17509"/>
                    </a:moveTo>
                    <a:lnTo>
                      <a:pt x="5187" y="17509"/>
                    </a:lnTo>
                    <a:lnTo>
                      <a:pt x="5187" y="21632"/>
                    </a:lnTo>
                    <a:lnTo>
                      <a:pt x="85" y="1750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s-ES">
                  <a:latin typeface="Arial" charset="0"/>
                  <a:cs typeface="Arial" charset="0"/>
                </a:endParaRPr>
              </a:p>
            </p:txBody>
          </p:sp>
          <p:sp>
            <p:nvSpPr>
              <p:cNvPr id="10" name="8 CuadroTexto"/>
              <p:cNvSpPr txBox="1">
                <a:spLocks noChangeArrowheads="1"/>
              </p:cNvSpPr>
              <p:nvPr/>
            </p:nvSpPr>
            <p:spPr bwMode="auto">
              <a:xfrm rot="-1587130">
                <a:off x="3737348" y="4268097"/>
                <a:ext cx="150366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s-ES" altLang="es-VE" b="1" dirty="0"/>
                  <a:t>CONTRATO</a:t>
                </a:r>
              </a:p>
            </p:txBody>
          </p:sp>
        </p:grpSp>
      </p:grpSp>
      <p:grpSp>
        <p:nvGrpSpPr>
          <p:cNvPr id="11" name="11 Grupo"/>
          <p:cNvGrpSpPr>
            <a:grpSpLocks/>
          </p:cNvGrpSpPr>
          <p:nvPr/>
        </p:nvGrpSpPr>
        <p:grpSpPr bwMode="auto">
          <a:xfrm>
            <a:off x="5868943" y="4276540"/>
            <a:ext cx="3241675" cy="1920875"/>
            <a:chOff x="3059832" y="4077072"/>
            <a:chExt cx="3240360" cy="1920409"/>
          </a:xfrm>
        </p:grpSpPr>
        <p:sp>
          <p:nvSpPr>
            <p:cNvPr id="12" name="9 Flecha abajo"/>
            <p:cNvSpPr/>
            <p:nvPr/>
          </p:nvSpPr>
          <p:spPr bwMode="auto">
            <a:xfrm>
              <a:off x="3420048" y="4077072"/>
              <a:ext cx="2304115" cy="647543"/>
            </a:xfrm>
            <a:prstGeom prst="downArrow">
              <a:avLst/>
            </a:prstGeom>
            <a:solidFill>
              <a:srgbClr val="E1A20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dirty="0">
                <a:latin typeface="Arial Rounded MT Bold" pitchFamily="34" charset="0"/>
              </a:endParaRPr>
            </a:p>
          </p:txBody>
        </p:sp>
        <p:sp>
          <p:nvSpPr>
            <p:cNvPr id="13" name="10 CuadroTexto"/>
            <p:cNvSpPr txBox="1">
              <a:spLocks noChangeArrowheads="1"/>
            </p:cNvSpPr>
            <p:nvPr/>
          </p:nvSpPr>
          <p:spPr bwMode="auto">
            <a:xfrm>
              <a:off x="3059832" y="4797152"/>
              <a:ext cx="324036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3333CC"/>
                </a:buClr>
              </a:pPr>
              <a:r>
                <a:rPr lang="es-ES" altLang="es-VE" b="1" dirty="0">
                  <a:latin typeface="Arial Rounded MT Bold" panose="020F0704030504030204" pitchFamily="34" charset="0"/>
                </a:rPr>
                <a:t>Facturas a </a:t>
              </a:r>
              <a:r>
                <a:rPr lang="es-ES" altLang="es-VE" b="1" dirty="0" smtClean="0">
                  <a:latin typeface="Arial Rounded MT Bold" panose="020F0704030504030204" pitchFamily="34" charset="0"/>
                </a:rPr>
                <a:t>Crédito</a:t>
              </a:r>
              <a:r>
                <a:rPr lang="es-ES" altLang="es-VE" b="1" dirty="0">
                  <a:latin typeface="Arial Rounded MT Bold" panose="020F0704030504030204" pitchFamily="34" charset="0"/>
                </a:rPr>
                <a:t>.</a:t>
              </a:r>
            </a:p>
            <a:p>
              <a:pPr algn="ctr" eaLnBrk="1" hangingPunct="1">
                <a:buClr>
                  <a:srgbClr val="3333CC"/>
                </a:buClr>
              </a:pPr>
              <a:r>
                <a:rPr lang="es-ES" altLang="es-VE" b="1" dirty="0">
                  <a:latin typeface="Arial Rounded MT Bold" panose="020F0704030504030204" pitchFamily="34" charset="0"/>
                </a:rPr>
                <a:t>Contratos de Préstamos.</a:t>
              </a:r>
            </a:p>
            <a:p>
              <a:pPr algn="ctr" eaLnBrk="1" hangingPunct="1">
                <a:buClr>
                  <a:srgbClr val="3333CC"/>
                </a:buClr>
              </a:pPr>
              <a:r>
                <a:rPr lang="es-ES" altLang="es-VE" b="1" dirty="0">
                  <a:latin typeface="Arial Rounded MT Bold" panose="020F0704030504030204" pitchFamily="34" charset="0"/>
                </a:rPr>
                <a:t>Bonos.</a:t>
              </a:r>
            </a:p>
            <a:p>
              <a:pPr algn="ctr" eaLnBrk="1" hangingPunct="1">
                <a:buClr>
                  <a:srgbClr val="3333CC"/>
                </a:buClr>
              </a:pPr>
              <a:r>
                <a:rPr lang="es-ES" altLang="es-VE" b="1" dirty="0">
                  <a:latin typeface="Arial Rounded MT Bold" panose="020F0704030504030204" pitchFamily="34" charset="0"/>
                </a:rPr>
                <a:t>Acciones.</a:t>
              </a:r>
            </a:p>
          </p:txBody>
        </p:sp>
      </p:grp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24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1020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Activos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Picture 2" descr="Ilustración de signo de interrogación, sensor de palanca del sistema pregunta control digital, 3d pintado, 3d villano duda, pintura de acuarela, texto 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1" r="1621"/>
          <a:stretch/>
        </p:blipFill>
        <p:spPr bwMode="auto">
          <a:xfrm>
            <a:off x="106364" y="-14073283"/>
            <a:ext cx="2449112" cy="330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2 Elipse"/>
          <p:cNvSpPr/>
          <p:nvPr/>
        </p:nvSpPr>
        <p:spPr>
          <a:xfrm>
            <a:off x="3109775" y="1706488"/>
            <a:ext cx="2339752" cy="409877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12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VE" sz="2400" b="1" dirty="0">
                <a:solidFill>
                  <a:schemeClr val="tx1"/>
                </a:solidFill>
              </a:rPr>
              <a:t>INVERSOR</a:t>
            </a: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ACTIVO</a:t>
            </a: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FINANCIERO</a:t>
            </a:r>
          </a:p>
          <a:p>
            <a:pPr algn="ctr">
              <a:defRPr/>
            </a:pPr>
            <a:endParaRPr lang="es-VE" sz="175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</p:txBody>
      </p:sp>
      <p:sp>
        <p:nvSpPr>
          <p:cNvPr id="5" name="13 CuadroTexto"/>
          <p:cNvSpPr txBox="1">
            <a:spLocks noChangeArrowheads="1"/>
          </p:cNvSpPr>
          <p:nvPr/>
        </p:nvSpPr>
        <p:spPr bwMode="auto">
          <a:xfrm>
            <a:off x="5391149" y="1913091"/>
            <a:ext cx="403225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3651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200" dirty="0" smtClean="0">
                <a:latin typeface="Arial Rounded MT Bold" panose="020F0704030504030204" pitchFamily="34" charset="0"/>
              </a:rPr>
              <a:t>Instrumentos de Deuda.</a:t>
            </a:r>
          </a:p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200" dirty="0" smtClean="0">
                <a:latin typeface="Arial Rounded MT Bold" panose="020F0704030504030204" pitchFamily="34" charset="0"/>
              </a:rPr>
              <a:t>Compromisos de Recibir un Préstamo.</a:t>
            </a:r>
            <a:endParaRPr lang="es-ES" altLang="es-VE" sz="2200" dirty="0">
              <a:latin typeface="Arial Rounded MT Bold" panose="020F0704030504030204" pitchFamily="34" charset="0"/>
            </a:endParaRPr>
          </a:p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200" dirty="0">
                <a:latin typeface="Arial Rounded MT Bold" panose="020F0704030504030204" pitchFamily="34" charset="0"/>
              </a:rPr>
              <a:t>Inversión en acciones preferentes no </a:t>
            </a:r>
            <a:r>
              <a:rPr lang="es-ES" altLang="es-VE" sz="2200" dirty="0" smtClean="0">
                <a:latin typeface="Arial Rounded MT Bold" panose="020F0704030504030204" pitchFamily="34" charset="0"/>
              </a:rPr>
              <a:t>convertibles</a:t>
            </a:r>
            <a:r>
              <a:rPr lang="es-ES" altLang="es-VE" sz="2200" dirty="0">
                <a:latin typeface="Arial Rounded MT Bold" panose="020F0704030504030204" pitchFamily="34" charset="0"/>
              </a:rPr>
              <a:t>.</a:t>
            </a:r>
          </a:p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200" dirty="0">
                <a:latin typeface="Arial Rounded MT Bold" panose="020F0704030504030204" pitchFamily="34" charset="0"/>
              </a:rPr>
              <a:t>Inversiones en acciones </a:t>
            </a:r>
            <a:r>
              <a:rPr lang="es-ES" altLang="es-VE" sz="2200" dirty="0" smtClean="0">
                <a:latin typeface="Arial Rounded MT Bold" panose="020F0704030504030204" pitchFamily="34" charset="0"/>
              </a:rPr>
              <a:t>ordinarias o preferentes </a:t>
            </a:r>
            <a:r>
              <a:rPr lang="es-ES" altLang="es-VE" sz="2200" dirty="0">
                <a:latin typeface="Arial Rounded MT Bold" panose="020F0704030504030204" pitchFamily="34" charset="0"/>
              </a:rPr>
              <a:t>sin opción de venta.</a:t>
            </a:r>
          </a:p>
        </p:txBody>
      </p:sp>
      <p:sp>
        <p:nvSpPr>
          <p:cNvPr id="6" name="16 Elipse"/>
          <p:cNvSpPr/>
          <p:nvPr/>
        </p:nvSpPr>
        <p:spPr>
          <a:xfrm flipH="1">
            <a:off x="9230455" y="1693912"/>
            <a:ext cx="2771800" cy="40393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r>
              <a:rPr lang="es-VE" sz="2400" b="1" dirty="0">
                <a:solidFill>
                  <a:schemeClr val="tx1"/>
                </a:solidFill>
              </a:rPr>
              <a:t>EMISOR</a:t>
            </a: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PASIVO</a:t>
            </a: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FINANCIERO</a:t>
            </a: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715630" y="1087636"/>
            <a:ext cx="542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Instrumentos Financieros Básicos</a:t>
            </a:r>
            <a:endParaRPr lang="es-VE" sz="240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25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6985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Activos y Pasivos Financieros</a:t>
            </a:r>
          </a:p>
          <a:p>
            <a:pPr algn="ctr"/>
            <a:r>
              <a:rPr lang="es-VE" sz="2000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(Instrumentos Financieros Básicos)</a:t>
            </a:r>
            <a:endParaRPr lang="es-VE" sz="2000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" name="Picture 2" descr="Ilustración de signo de interrogación, sensor de palanca del sistema pregunta control digital, 3d pintado, 3d villano duda, pintura de acuarela, texto 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1" r="1621"/>
          <a:stretch/>
        </p:blipFill>
        <p:spPr bwMode="auto">
          <a:xfrm>
            <a:off x="106364" y="-14073283"/>
            <a:ext cx="2449112" cy="330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cto 7"/>
          <p:cNvCxnSpPr/>
          <p:nvPr/>
        </p:nvCxnSpPr>
        <p:spPr>
          <a:xfrm flipH="1">
            <a:off x="6899683" y="1695576"/>
            <a:ext cx="534154" cy="423894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3239858" y="1581738"/>
            <a:ext cx="302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rgbClr val="C00000"/>
                </a:solidFill>
              </a:rPr>
              <a:t>Medición Inicial</a:t>
            </a:r>
            <a:endParaRPr lang="es-VE" sz="2800" b="1" dirty="0">
              <a:solidFill>
                <a:srgbClr val="C00000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8600003" y="1516344"/>
            <a:ext cx="3027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 smtClean="0">
                <a:solidFill>
                  <a:srgbClr val="C00000"/>
                </a:solidFill>
              </a:rPr>
              <a:t>Medición Posterior</a:t>
            </a:r>
            <a:endParaRPr lang="es-VE" sz="2800" b="1" dirty="0">
              <a:solidFill>
                <a:srgbClr val="C0000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3015472" y="2110950"/>
            <a:ext cx="4112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dirty="0" smtClean="0"/>
              <a:t>Precio de transacción.</a:t>
            </a:r>
            <a:endParaRPr lang="es-VE" sz="2000" dirty="0"/>
          </a:p>
        </p:txBody>
      </p:sp>
      <p:sp>
        <p:nvSpPr>
          <p:cNvPr id="14" name="CuadroTexto 13"/>
          <p:cNvSpPr txBox="1"/>
          <p:nvPr/>
        </p:nvSpPr>
        <p:spPr>
          <a:xfrm>
            <a:off x="2433353" y="4732271"/>
            <a:ext cx="4112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dirty="0" smtClean="0"/>
              <a:t>Precio de transacción, incluyendo los costos de transacción.</a:t>
            </a:r>
            <a:endParaRPr lang="es-VE" sz="20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7814832" y="2040745"/>
            <a:ext cx="4112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dirty="0" smtClean="0"/>
              <a:t>Valor Razonable con cambios en Resultado.</a:t>
            </a:r>
            <a:endParaRPr lang="es-VE" sz="2000" dirty="0"/>
          </a:p>
        </p:txBody>
      </p:sp>
      <p:sp>
        <p:nvSpPr>
          <p:cNvPr id="16" name="CuadroTexto 15"/>
          <p:cNvSpPr txBox="1"/>
          <p:nvPr/>
        </p:nvSpPr>
        <p:spPr>
          <a:xfrm>
            <a:off x="2726273" y="2886982"/>
            <a:ext cx="40242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/>
              <a:t>Si es una transacción de Financiación: </a:t>
            </a:r>
            <a:r>
              <a:rPr lang="es-VE" sz="2000" dirty="0" smtClean="0"/>
              <a:t>Valor Presente de los pagos futuros descontados a una tasa de mercado para un instrumento de deuda similar.</a:t>
            </a:r>
            <a:endParaRPr lang="es-VE" sz="2000" dirty="0"/>
          </a:p>
        </p:txBody>
      </p:sp>
      <p:sp>
        <p:nvSpPr>
          <p:cNvPr id="17" name="Flecha a la derecha con bandas 16"/>
          <p:cNvSpPr/>
          <p:nvPr/>
        </p:nvSpPr>
        <p:spPr>
          <a:xfrm>
            <a:off x="6063159" y="2150610"/>
            <a:ext cx="1724975" cy="290451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8" name="CuadroTexto 17"/>
          <p:cNvSpPr txBox="1"/>
          <p:nvPr/>
        </p:nvSpPr>
        <p:spPr>
          <a:xfrm>
            <a:off x="7482778" y="2760928"/>
            <a:ext cx="4444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b="1" dirty="0" smtClean="0"/>
              <a:t>Instrumento de Deuda: </a:t>
            </a:r>
            <a:r>
              <a:rPr lang="es-VE" dirty="0" smtClean="0"/>
              <a:t>Al costo amortizado utilizando el método del interés efectivo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046773" y="4894120"/>
            <a:ext cx="49801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b="1" dirty="0" smtClean="0"/>
              <a:t>Si es una transacción de Financiación: </a:t>
            </a:r>
            <a:r>
              <a:rPr lang="es-VE" dirty="0" smtClean="0"/>
              <a:t>Valor Presente de los pagos futuros descontados a una tasa de mercado para un instrumento de deuda similar.</a:t>
            </a:r>
            <a:endParaRPr lang="es-VE" dirty="0"/>
          </a:p>
        </p:txBody>
      </p:sp>
      <p:sp>
        <p:nvSpPr>
          <p:cNvPr id="20" name="CuadroTexto 19"/>
          <p:cNvSpPr txBox="1"/>
          <p:nvPr/>
        </p:nvSpPr>
        <p:spPr>
          <a:xfrm>
            <a:off x="7198048" y="3627394"/>
            <a:ext cx="4828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b="1" dirty="0" smtClean="0"/>
              <a:t>Instrumentos de Deuda que se clasifican como activos corrientes o pasivos no corrientes: </a:t>
            </a:r>
            <a:r>
              <a:rPr lang="es-VE" dirty="0" smtClean="0"/>
              <a:t>Al importe del efectivo u otra contraprestación que se espera pagar o recibir.</a:t>
            </a:r>
            <a:endParaRPr lang="es-V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26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2131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Activos Financieros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Picture 2" descr="Ilustración de signo de interrogación, sensor de palanca del sistema pregunta control digital, 3d pintado, 3d villano duda, pintura de acuarela, texto 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1" r="1621"/>
          <a:stretch/>
        </p:blipFill>
        <p:spPr bwMode="auto">
          <a:xfrm>
            <a:off x="106364" y="-14073283"/>
            <a:ext cx="2449112" cy="330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2 Elipse"/>
          <p:cNvSpPr/>
          <p:nvPr/>
        </p:nvSpPr>
        <p:spPr>
          <a:xfrm>
            <a:off x="3109775" y="1706488"/>
            <a:ext cx="2339752" cy="409877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12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VE" sz="2400" b="1" dirty="0">
                <a:solidFill>
                  <a:schemeClr val="tx1"/>
                </a:solidFill>
              </a:rPr>
              <a:t>INVERSOR</a:t>
            </a: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ACTIVO</a:t>
            </a: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FINANCIERO</a:t>
            </a:r>
          </a:p>
          <a:p>
            <a:pPr algn="ctr">
              <a:defRPr/>
            </a:pPr>
            <a:endParaRPr lang="es-VE" sz="175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</p:txBody>
      </p:sp>
      <p:sp>
        <p:nvSpPr>
          <p:cNvPr id="5" name="13 CuadroTexto"/>
          <p:cNvSpPr txBox="1">
            <a:spLocks noChangeArrowheads="1"/>
          </p:cNvSpPr>
          <p:nvPr/>
        </p:nvSpPr>
        <p:spPr bwMode="auto">
          <a:xfrm>
            <a:off x="5391149" y="2059407"/>
            <a:ext cx="4134356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5125" indent="-3651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000" dirty="0" smtClean="0">
                <a:latin typeface="Arial Rounded MT Bold" panose="020F0704030504030204" pitchFamily="34" charset="0"/>
              </a:rPr>
              <a:t>Títulos respaldados por activos.</a:t>
            </a:r>
          </a:p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000" dirty="0" smtClean="0">
                <a:latin typeface="Arial Rounded MT Bold" panose="020F0704030504030204" pitchFamily="34" charset="0"/>
              </a:rPr>
              <a:t>Opciones, Derechos, Certificados para la compra de Acciones.</a:t>
            </a:r>
            <a:endParaRPr lang="es-ES" altLang="es-VE" sz="2000" dirty="0">
              <a:latin typeface="Arial Rounded MT Bold" panose="020F0704030504030204" pitchFamily="34" charset="0"/>
            </a:endParaRPr>
          </a:p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000" dirty="0" smtClean="0">
                <a:latin typeface="Arial Rounded MT Bold" panose="020F0704030504030204" pitchFamily="34" charset="0"/>
              </a:rPr>
              <a:t>Instrumentos de Coberturas.</a:t>
            </a:r>
            <a:endParaRPr lang="es-ES" altLang="es-VE" sz="2000" dirty="0">
              <a:latin typeface="Arial Rounded MT Bold" panose="020F0704030504030204" pitchFamily="34" charset="0"/>
            </a:endParaRPr>
          </a:p>
          <a:p>
            <a:pPr eaLnBrk="1" hangingPunct="1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Char char="►"/>
            </a:pPr>
            <a:r>
              <a:rPr lang="es-ES" altLang="es-VE" sz="2000" dirty="0" smtClean="0">
                <a:latin typeface="Arial Rounded MT Bold" panose="020F0704030504030204" pitchFamily="34" charset="0"/>
              </a:rPr>
              <a:t>Compromisos de conceder o de recibir un préstamo.</a:t>
            </a:r>
            <a:endParaRPr lang="es-ES" altLang="es-VE" sz="2000" dirty="0">
              <a:latin typeface="Arial Rounded MT Bold" panose="020F0704030504030204" pitchFamily="34" charset="0"/>
            </a:endParaRPr>
          </a:p>
        </p:txBody>
      </p:sp>
      <p:sp>
        <p:nvSpPr>
          <p:cNvPr id="6" name="16 Elipse"/>
          <p:cNvSpPr/>
          <p:nvPr/>
        </p:nvSpPr>
        <p:spPr>
          <a:xfrm flipH="1">
            <a:off x="9230455" y="1693912"/>
            <a:ext cx="2771800" cy="40393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b="1" dirty="0">
              <a:solidFill>
                <a:srgbClr val="00006C"/>
              </a:solidFill>
            </a:endParaRPr>
          </a:p>
          <a:p>
            <a:pPr algn="ctr">
              <a:defRPr/>
            </a:pPr>
            <a:r>
              <a:rPr lang="es-VE" sz="2400" b="1" dirty="0">
                <a:solidFill>
                  <a:schemeClr val="tx1"/>
                </a:solidFill>
              </a:rPr>
              <a:t>EMISOR</a:t>
            </a: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PASIVO</a:t>
            </a:r>
          </a:p>
          <a:p>
            <a:pPr algn="ctr">
              <a:defRPr/>
            </a:pPr>
            <a:r>
              <a:rPr lang="es-VE" sz="1750" b="1" dirty="0">
                <a:solidFill>
                  <a:schemeClr val="tx1"/>
                </a:solidFill>
              </a:rPr>
              <a:t>FINANCIERO</a:t>
            </a:r>
          </a:p>
          <a:p>
            <a:pPr algn="ctr">
              <a:defRPr/>
            </a:pPr>
            <a:endParaRPr lang="es-VE" sz="2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  <a:p>
            <a:pPr algn="ctr">
              <a:defRPr/>
            </a:pPr>
            <a:endParaRPr lang="es-VE" sz="2400" dirty="0">
              <a:solidFill>
                <a:srgbClr val="00006C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715630" y="1087636"/>
            <a:ext cx="542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Otros Instrumentos Financieros</a:t>
            </a:r>
            <a:endParaRPr lang="es-VE" sz="2400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636408" y="5661965"/>
            <a:ext cx="588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Medición Inicial y Posterior a Valor Razonable</a:t>
            </a:r>
            <a:endParaRPr lang="es-VE" sz="2000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27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5272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los Activos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597722" y="1081336"/>
            <a:ext cx="6316147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No Financieros: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13 </a:t>
            </a:r>
            <a:r>
              <a:rPr lang="es-VE" sz="2000" dirty="0"/>
              <a:t>Inventarios.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17 </a:t>
            </a:r>
            <a:r>
              <a:rPr lang="es-VE" sz="2000" dirty="0"/>
              <a:t>Propiedades, Planta y Equipo.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16 </a:t>
            </a:r>
            <a:r>
              <a:rPr lang="es-VE" sz="2000" dirty="0"/>
              <a:t>Propiedades de Inversión.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>
                <a:solidFill>
                  <a:schemeClr val="accent4">
                    <a:lumMod val="75000"/>
                  </a:schemeClr>
                </a:solidFill>
              </a:rPr>
              <a:t>Sección 18 </a:t>
            </a:r>
            <a:r>
              <a:rPr lang="es-VE" sz="2000" dirty="0"/>
              <a:t>Activos Intangibles distintos a la Plusvalía.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Activos Financieros: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11 </a:t>
            </a:r>
            <a:r>
              <a:rPr lang="es-VE" sz="2000" dirty="0" smtClean="0"/>
              <a:t>Instrumentos Financieros.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12 </a:t>
            </a:r>
            <a:r>
              <a:rPr lang="es-VE" sz="2000" dirty="0" smtClean="0"/>
              <a:t>Otros Temas relacionados con los Instrumentos Financieros.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Inversiones Estratégicas: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14 </a:t>
            </a:r>
            <a:r>
              <a:rPr lang="es-VE" sz="2000" dirty="0" smtClean="0"/>
              <a:t>Inversiones en Asociadas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15 </a:t>
            </a:r>
            <a:r>
              <a:rPr lang="es-VE" sz="2000" dirty="0" smtClean="0"/>
              <a:t>Inversiones en Negocios Conjuntos.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b="1" dirty="0" smtClean="0">
                <a:solidFill>
                  <a:schemeClr val="accent4">
                    <a:lumMod val="75000"/>
                  </a:schemeClr>
                </a:solidFill>
              </a:rPr>
              <a:t>Sección 19 </a:t>
            </a:r>
            <a:r>
              <a:rPr lang="es-VE" sz="2000" dirty="0" smtClean="0"/>
              <a:t>Combinaciones de Negocios y Plusvalía.</a:t>
            </a:r>
            <a:endParaRPr lang="es-VE" sz="2000" dirty="0"/>
          </a:p>
        </p:txBody>
      </p:sp>
      <p:sp>
        <p:nvSpPr>
          <p:cNvPr id="6" name="Pentágono 5"/>
          <p:cNvSpPr/>
          <p:nvPr/>
        </p:nvSpPr>
        <p:spPr>
          <a:xfrm flipH="1">
            <a:off x="8699500" y="4495800"/>
            <a:ext cx="552450" cy="311150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28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7720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Inversiones Estratégicas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" name="30 Grupo"/>
          <p:cNvGrpSpPr>
            <a:grpSpLocks/>
          </p:cNvGrpSpPr>
          <p:nvPr/>
        </p:nvGrpSpPr>
        <p:grpSpPr bwMode="auto">
          <a:xfrm>
            <a:off x="3256701" y="1113488"/>
            <a:ext cx="8027988" cy="936625"/>
            <a:chOff x="720080" y="1834023"/>
            <a:chExt cx="8028384" cy="936104"/>
          </a:xfrm>
          <a:solidFill>
            <a:srgbClr val="E1A205"/>
          </a:solidFill>
        </p:grpSpPr>
        <p:sp>
          <p:nvSpPr>
            <p:cNvPr id="4" name="6 Flecha izquierda y derecha"/>
            <p:cNvSpPr/>
            <p:nvPr/>
          </p:nvSpPr>
          <p:spPr>
            <a:xfrm>
              <a:off x="1691680" y="1834023"/>
              <a:ext cx="6048672" cy="936104"/>
            </a:xfrm>
            <a:prstGeom prst="leftRightArrow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5" name="7 CuadroTexto"/>
            <p:cNvSpPr txBox="1">
              <a:spLocks noChangeArrowheads="1"/>
            </p:cNvSpPr>
            <p:nvPr/>
          </p:nvSpPr>
          <p:spPr bwMode="auto">
            <a:xfrm>
              <a:off x="3220616" y="2095767"/>
              <a:ext cx="3024336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b="1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C  O  N  T  R  O  L</a:t>
              </a:r>
            </a:p>
          </p:txBody>
        </p:sp>
        <p:sp>
          <p:nvSpPr>
            <p:cNvPr id="6" name="9 Menos"/>
            <p:cNvSpPr/>
            <p:nvPr/>
          </p:nvSpPr>
          <p:spPr>
            <a:xfrm>
              <a:off x="720080" y="2122055"/>
              <a:ext cx="683568" cy="432048"/>
            </a:xfrm>
            <a:prstGeom prst="mathMinus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7" name="10 Más"/>
            <p:cNvSpPr/>
            <p:nvPr/>
          </p:nvSpPr>
          <p:spPr>
            <a:xfrm>
              <a:off x="8028384" y="2050047"/>
              <a:ext cx="720080" cy="576064"/>
            </a:xfrm>
            <a:prstGeom prst="mathPlus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</p:grpSp>
      <p:grpSp>
        <p:nvGrpSpPr>
          <p:cNvPr id="8" name="27 Grupo"/>
          <p:cNvGrpSpPr>
            <a:grpSpLocks/>
          </p:cNvGrpSpPr>
          <p:nvPr/>
        </p:nvGrpSpPr>
        <p:grpSpPr bwMode="auto">
          <a:xfrm>
            <a:off x="5237800" y="2380488"/>
            <a:ext cx="1944687" cy="1097759"/>
            <a:chOff x="2699792" y="2986151"/>
            <a:chExt cx="1946016" cy="1306945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3 Rectángulo redondeado"/>
            <p:cNvSpPr/>
            <p:nvPr/>
          </p:nvSpPr>
          <p:spPr>
            <a:xfrm>
              <a:off x="2699792" y="2986151"/>
              <a:ext cx="1946016" cy="130694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11 CuadroTexto"/>
            <p:cNvSpPr txBox="1">
              <a:spLocks noChangeArrowheads="1"/>
            </p:cNvSpPr>
            <p:nvPr/>
          </p:nvSpPr>
          <p:spPr bwMode="auto">
            <a:xfrm>
              <a:off x="2699792" y="3202175"/>
              <a:ext cx="1872208" cy="769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200" b="1">
                  <a:latin typeface="Arial Rounded MT Bold" panose="020F0704030504030204" pitchFamily="34" charset="0"/>
                </a:rPr>
                <a:t>Influencia Significativa</a:t>
              </a:r>
            </a:p>
          </p:txBody>
        </p:sp>
      </p:grpSp>
      <p:grpSp>
        <p:nvGrpSpPr>
          <p:cNvPr id="11" name="28 Grupo"/>
          <p:cNvGrpSpPr>
            <a:grpSpLocks/>
          </p:cNvGrpSpPr>
          <p:nvPr/>
        </p:nvGrpSpPr>
        <p:grpSpPr bwMode="auto">
          <a:xfrm>
            <a:off x="7396802" y="2380488"/>
            <a:ext cx="1946275" cy="1097759"/>
            <a:chOff x="4860032" y="2986151"/>
            <a:chExt cx="1946016" cy="130694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2" name="4 Rectángulo redondeado"/>
            <p:cNvSpPr/>
            <p:nvPr/>
          </p:nvSpPr>
          <p:spPr>
            <a:xfrm>
              <a:off x="4860032" y="2986151"/>
              <a:ext cx="1946016" cy="130694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12 CuadroTexto"/>
            <p:cNvSpPr txBox="1">
              <a:spLocks noChangeArrowheads="1"/>
            </p:cNvSpPr>
            <p:nvPr/>
          </p:nvSpPr>
          <p:spPr bwMode="auto">
            <a:xfrm>
              <a:off x="4860032" y="3130167"/>
              <a:ext cx="1872208" cy="954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800" b="1">
                  <a:latin typeface="Arial Rounded MT Bold" panose="020F0704030504030204" pitchFamily="34" charset="0"/>
                </a:rPr>
                <a:t>Control Conjunto</a:t>
              </a:r>
            </a:p>
          </p:txBody>
        </p:sp>
      </p:grpSp>
      <p:grpSp>
        <p:nvGrpSpPr>
          <p:cNvPr id="14" name="26 Grupo"/>
          <p:cNvGrpSpPr>
            <a:grpSpLocks/>
          </p:cNvGrpSpPr>
          <p:nvPr/>
        </p:nvGrpSpPr>
        <p:grpSpPr bwMode="auto">
          <a:xfrm>
            <a:off x="3005777" y="2380488"/>
            <a:ext cx="1944687" cy="1097759"/>
            <a:chOff x="467544" y="2986151"/>
            <a:chExt cx="1946016" cy="1306945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2 Rectángulo redondeado"/>
            <p:cNvSpPr/>
            <p:nvPr/>
          </p:nvSpPr>
          <p:spPr>
            <a:xfrm>
              <a:off x="467544" y="2986151"/>
              <a:ext cx="1946016" cy="130694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13 CuadroTexto"/>
            <p:cNvSpPr txBox="1">
              <a:spLocks noChangeArrowheads="1"/>
            </p:cNvSpPr>
            <p:nvPr/>
          </p:nvSpPr>
          <p:spPr bwMode="auto">
            <a:xfrm>
              <a:off x="467544" y="3061402"/>
              <a:ext cx="1872208" cy="1015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000" b="1" dirty="0">
                  <a:latin typeface="Arial Rounded MT Bold" panose="020F0704030504030204" pitchFamily="34" charset="0"/>
                </a:rPr>
                <a:t>Sin Influencia Significativa o Control</a:t>
              </a:r>
            </a:p>
          </p:txBody>
        </p:sp>
      </p:grpSp>
      <p:grpSp>
        <p:nvGrpSpPr>
          <p:cNvPr id="17" name="29 Grupo"/>
          <p:cNvGrpSpPr>
            <a:grpSpLocks/>
          </p:cNvGrpSpPr>
          <p:nvPr/>
        </p:nvGrpSpPr>
        <p:grpSpPr bwMode="auto">
          <a:xfrm>
            <a:off x="9555802" y="2369375"/>
            <a:ext cx="1946275" cy="1185279"/>
            <a:chOff x="7018472" y="2975350"/>
            <a:chExt cx="1946016" cy="1306945"/>
          </a:xfrm>
          <a:solidFill>
            <a:schemeClr val="accent4">
              <a:lumMod val="75000"/>
            </a:schemeClr>
          </a:solidFill>
        </p:grpSpPr>
        <p:sp>
          <p:nvSpPr>
            <p:cNvPr id="18" name="5 Rectángulo redondeado"/>
            <p:cNvSpPr/>
            <p:nvPr/>
          </p:nvSpPr>
          <p:spPr>
            <a:xfrm>
              <a:off x="7018472" y="2975350"/>
              <a:ext cx="1946016" cy="130694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14 CuadroTexto"/>
            <p:cNvSpPr txBox="1">
              <a:spLocks noChangeArrowheads="1"/>
            </p:cNvSpPr>
            <p:nvPr/>
          </p:nvSpPr>
          <p:spPr bwMode="auto">
            <a:xfrm>
              <a:off x="7020272" y="3327027"/>
              <a:ext cx="1872208" cy="5769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2800" b="1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Control</a:t>
              </a:r>
            </a:p>
          </p:txBody>
        </p:sp>
      </p:grpSp>
      <p:sp>
        <p:nvSpPr>
          <p:cNvPr id="20" name="15 CuadroTexto"/>
          <p:cNvSpPr txBox="1"/>
          <p:nvPr/>
        </p:nvSpPr>
        <p:spPr bwMode="auto">
          <a:xfrm>
            <a:off x="10133800" y="3723479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S-19</a:t>
            </a:r>
          </a:p>
        </p:txBody>
      </p:sp>
      <p:sp>
        <p:nvSpPr>
          <p:cNvPr id="21" name="16 CuadroTexto"/>
          <p:cNvSpPr txBox="1"/>
          <p:nvPr/>
        </p:nvSpPr>
        <p:spPr bwMode="auto">
          <a:xfrm>
            <a:off x="10133800" y="4261544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S-9</a:t>
            </a:r>
          </a:p>
        </p:txBody>
      </p:sp>
      <p:sp>
        <p:nvSpPr>
          <p:cNvPr id="22" name="17 CuadroTexto"/>
          <p:cNvSpPr txBox="1"/>
          <p:nvPr/>
        </p:nvSpPr>
        <p:spPr bwMode="auto">
          <a:xfrm>
            <a:off x="7892468" y="3703683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S-15</a:t>
            </a:r>
          </a:p>
        </p:txBody>
      </p:sp>
      <p:sp>
        <p:nvSpPr>
          <p:cNvPr id="23" name="18 CuadroTexto"/>
          <p:cNvSpPr txBox="1"/>
          <p:nvPr/>
        </p:nvSpPr>
        <p:spPr bwMode="auto">
          <a:xfrm>
            <a:off x="5814067" y="3685547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S-14</a:t>
            </a:r>
          </a:p>
        </p:txBody>
      </p:sp>
      <p:sp>
        <p:nvSpPr>
          <p:cNvPr id="24" name="19 CuadroTexto"/>
          <p:cNvSpPr txBox="1"/>
          <p:nvPr/>
        </p:nvSpPr>
        <p:spPr bwMode="auto">
          <a:xfrm>
            <a:off x="3539862" y="3780495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S-11</a:t>
            </a:r>
          </a:p>
        </p:txBody>
      </p:sp>
      <p:sp>
        <p:nvSpPr>
          <p:cNvPr id="25" name="20 CuadroTexto"/>
          <p:cNvSpPr txBox="1"/>
          <p:nvPr/>
        </p:nvSpPr>
        <p:spPr bwMode="auto">
          <a:xfrm>
            <a:off x="3539861" y="4415960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S-12</a:t>
            </a:r>
          </a:p>
        </p:txBody>
      </p:sp>
      <p:sp>
        <p:nvSpPr>
          <p:cNvPr id="26" name="21 CuadroTexto"/>
          <p:cNvSpPr txBox="1"/>
          <p:nvPr/>
        </p:nvSpPr>
        <p:spPr bwMode="auto">
          <a:xfrm>
            <a:off x="3531482" y="5051425"/>
            <a:ext cx="792155" cy="369240"/>
          </a:xfrm>
          <a:prstGeom prst="rect">
            <a:avLst/>
          </a:prstGeom>
          <a:solidFill>
            <a:srgbClr val="E6A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chemeClr val="bg1"/>
                </a:solidFill>
                <a:latin typeface="Arial" charset="0"/>
                <a:cs typeface="Arial" charset="0"/>
              </a:rPr>
              <a:t>S-22</a:t>
            </a:r>
          </a:p>
        </p:txBody>
      </p:sp>
      <p:sp>
        <p:nvSpPr>
          <p:cNvPr id="28" name="22 Rectángulo"/>
          <p:cNvSpPr/>
          <p:nvPr/>
        </p:nvSpPr>
        <p:spPr bwMode="auto">
          <a:xfrm>
            <a:off x="5040079" y="2158507"/>
            <a:ext cx="6732064" cy="31607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0" name="CuadroTexto 29"/>
          <p:cNvSpPr txBox="1"/>
          <p:nvPr/>
        </p:nvSpPr>
        <p:spPr>
          <a:xfrm>
            <a:off x="7345477" y="4149735"/>
            <a:ext cx="250703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es-VE" sz="1400" dirty="0" smtClean="0"/>
              <a:t>Acuerdos Conjuntos.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VE" sz="1400" dirty="0" smtClean="0"/>
              <a:t>Activos controlados conjuntamente.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VE" sz="1400" dirty="0" smtClean="0"/>
              <a:t>Entidades controladas en forma conjunta.</a:t>
            </a:r>
            <a:endParaRPr lang="es-VE" sz="1400" dirty="0"/>
          </a:p>
        </p:txBody>
      </p:sp>
      <p:sp>
        <p:nvSpPr>
          <p:cNvPr id="31" name="CuadroTexto 30"/>
          <p:cNvSpPr txBox="1"/>
          <p:nvPr/>
        </p:nvSpPr>
        <p:spPr>
          <a:xfrm>
            <a:off x="5371026" y="5264141"/>
            <a:ext cx="3046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sz="1600" dirty="0" smtClean="0"/>
              <a:t>Modelo del Costo.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sz="1600" dirty="0" smtClean="0"/>
              <a:t>Método de la Participación.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sz="1600" dirty="0" smtClean="0"/>
              <a:t>Modelo del Valor Razonable.</a:t>
            </a:r>
            <a:endParaRPr lang="es-VE" sz="1600" dirty="0"/>
          </a:p>
        </p:txBody>
      </p:sp>
      <p:sp>
        <p:nvSpPr>
          <p:cNvPr id="33" name="22 Rectángulo"/>
          <p:cNvSpPr/>
          <p:nvPr/>
        </p:nvSpPr>
        <p:spPr bwMode="auto">
          <a:xfrm flipV="1">
            <a:off x="5046134" y="5335932"/>
            <a:ext cx="4509668" cy="769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5" name="22 Rectángulo"/>
          <p:cNvSpPr/>
          <p:nvPr/>
        </p:nvSpPr>
        <p:spPr bwMode="auto">
          <a:xfrm flipV="1">
            <a:off x="9555802" y="5330802"/>
            <a:ext cx="2216341" cy="769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6" name="CuadroTexto 35"/>
          <p:cNvSpPr txBox="1"/>
          <p:nvPr/>
        </p:nvSpPr>
        <p:spPr>
          <a:xfrm>
            <a:off x="9555802" y="5488111"/>
            <a:ext cx="2258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VE" sz="1600" dirty="0" smtClean="0"/>
              <a:t>Método de la Adquisición.</a:t>
            </a:r>
            <a:endParaRPr lang="es-VE" sz="1600" dirty="0"/>
          </a:p>
        </p:txBody>
      </p:sp>
      <p:sp>
        <p:nvSpPr>
          <p:cNvPr id="27" name="Marcador de número de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29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0428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091621" y="493962"/>
            <a:ext cx="8578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chemeClr val="accent6">
                    <a:lumMod val="75000"/>
                  </a:schemeClr>
                </a:solidFill>
                <a:latin typeface="AR BLANCA" panose="02000000000000000000" pitchFamily="2" charset="0"/>
              </a:rPr>
              <a:t>GRUPO LATINOAMERICANO DE EMISORES DE NORMAS DE INFORMACIÓN FINANCIERA - GLENIF</a:t>
            </a:r>
            <a:endParaRPr lang="es-VE" sz="2800" b="1" dirty="0">
              <a:solidFill>
                <a:schemeClr val="accent6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713" y="1566202"/>
            <a:ext cx="5168217" cy="3771625"/>
          </a:xfrm>
          <a:prstGeom prst="rect">
            <a:avLst/>
          </a:prstGeom>
        </p:spPr>
      </p:pic>
      <p:pic>
        <p:nvPicPr>
          <p:cNvPr id="5" name="0 Imagen" descr="Imagen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383" y="417544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00550" y="5711114"/>
            <a:ext cx="349199" cy="349199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749749" y="5675105"/>
            <a:ext cx="133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err="1"/>
              <a:t>g</a:t>
            </a:r>
            <a:r>
              <a:rPr lang="es-VE" b="1" dirty="0" err="1" smtClean="0"/>
              <a:t>lenif_al</a:t>
            </a:r>
            <a:endParaRPr lang="es-VE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6405632" y="5701049"/>
            <a:ext cx="2216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www.glenif.org</a:t>
            </a:r>
            <a:endParaRPr lang="es-VE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/>
          <a:srcRect l="10208" t="28888" r="82709" b="61112"/>
          <a:stretch/>
        </p:blipFill>
        <p:spPr>
          <a:xfrm>
            <a:off x="9626600" y="5663838"/>
            <a:ext cx="558800" cy="443753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10185400" y="5701049"/>
            <a:ext cx="133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GLENIF</a:t>
            </a:r>
            <a:endParaRPr lang="es-VE" b="1" dirty="0"/>
          </a:p>
        </p:txBody>
      </p:sp>
      <p:sp>
        <p:nvSpPr>
          <p:cNvPr id="11" name="CuadroTexto 10"/>
          <p:cNvSpPr txBox="1"/>
          <p:nvPr/>
        </p:nvSpPr>
        <p:spPr>
          <a:xfrm>
            <a:off x="7206421" y="1597542"/>
            <a:ext cx="48403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VE" sz="1600" dirty="0" smtClean="0">
                <a:solidFill>
                  <a:schemeClr val="accent6">
                    <a:lumMod val="75000"/>
                  </a:schemeClr>
                </a:solidFill>
                <a:latin typeface="AR CENA" panose="02000000000000000000" pitchFamily="2" charset="0"/>
              </a:rPr>
              <a:t>Estudiamos todos los proyectos en consulta emitidos por el Consejo de Normas de Información Financiera (IASB, por sus siglas en inglés)  y el Consejo de Normas Internacionales de Sostenibilidad (ISSB, por sus siglas en inglés)</a:t>
            </a:r>
            <a:endParaRPr lang="es-VE" sz="1600" dirty="0">
              <a:solidFill>
                <a:schemeClr val="accent6">
                  <a:lumMod val="75000"/>
                </a:schemeClr>
              </a:solidFill>
              <a:latin typeface="AR CENA" panose="02000000000000000000" pitchFamily="2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7658100" y="2935249"/>
            <a:ext cx="4496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VE" sz="1600" dirty="0" smtClean="0">
                <a:solidFill>
                  <a:schemeClr val="accent6">
                    <a:lumMod val="75000"/>
                  </a:schemeClr>
                </a:solidFill>
                <a:latin typeface="AR CENA" panose="02000000000000000000" pitchFamily="2" charset="0"/>
              </a:rPr>
              <a:t>Unimos en los Grupos Técnicos de Trabajo, el conocimiento técnico y la realidad económica y financiera de los países de América Latina, para analizar las propuestas de regulación contable y de sostenibilidad y hacer llegar al IASB y al ISSB los aportes de la profesión latinoamericana.</a:t>
            </a:r>
            <a:endParaRPr lang="es-VE" sz="1600" dirty="0">
              <a:solidFill>
                <a:schemeClr val="accent6">
                  <a:lumMod val="75000"/>
                </a:schemeClr>
              </a:solidFill>
              <a:latin typeface="AR CENA" panose="02000000000000000000" pitchFamily="2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7239504" y="4631168"/>
            <a:ext cx="4723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VE" sz="1600" dirty="0" smtClean="0">
                <a:solidFill>
                  <a:schemeClr val="accent6">
                    <a:lumMod val="75000"/>
                  </a:schemeClr>
                </a:solidFill>
                <a:latin typeface="AR CENA" panose="02000000000000000000" pitchFamily="2" charset="0"/>
              </a:rPr>
              <a:t>Apoyamos en la divulgación del conocimiento técnico en NIIF, NIIF para las PYMES y NIIF S, para una mejor aplicación de los estándares internacionales en la región. </a:t>
            </a:r>
            <a:endParaRPr lang="es-VE" sz="1600" dirty="0">
              <a:solidFill>
                <a:schemeClr val="accent6">
                  <a:lumMod val="75000"/>
                </a:schemeClr>
              </a:solidFill>
              <a:latin typeface="AR CENA" panose="02000000000000000000" pitchFamily="2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3091621" y="1853656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3636209" y="2390206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7118854" y="2671716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7035979" y="2323979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7297807" y="2684960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7055354" y="4100395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4400550" y="4262830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4184650" y="3128848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6439572" y="1566202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6560558" y="4585995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dirty="0" smtClean="0"/>
              <a:t> </a:t>
            </a:r>
            <a:r>
              <a:rPr lang="es-VE" dirty="0" smtClean="0">
                <a:solidFill>
                  <a:schemeClr val="bg1"/>
                </a:solidFill>
              </a:rPr>
              <a:t>.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493375" y="1133407"/>
            <a:ext cx="723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2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2011</a:t>
            </a:r>
            <a:endParaRPr lang="es-VE" sz="12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Marcador de número de diapositiva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</a:t>
            </a:fld>
            <a:endParaRPr lang="es-VE"/>
          </a:p>
        </p:txBody>
      </p:sp>
      <p:sp>
        <p:nvSpPr>
          <p:cNvPr id="25" name="CuadroTexto 24"/>
          <p:cNvSpPr txBox="1"/>
          <p:nvPr/>
        </p:nvSpPr>
        <p:spPr>
          <a:xfrm>
            <a:off x="2461597" y="5752536"/>
            <a:ext cx="1555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s-VE" sz="1400" b="1" dirty="0" smtClean="0">
                <a:solidFill>
                  <a:schemeClr val="accent6">
                    <a:lumMod val="50000"/>
                  </a:schemeClr>
                </a:solidFill>
              </a:rPr>
              <a:t>Directorio</a:t>
            </a:r>
            <a:endParaRPr lang="es-VE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4778" y="6303916"/>
            <a:ext cx="8259878" cy="330860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r>
              <a:rPr lang="es-VE" sz="15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Federación de Colegios de Contadores Públicos de la República Bolivariana de Venezuela</a:t>
            </a:r>
            <a:endParaRPr lang="es-VE" sz="15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0" y="6225187"/>
            <a:ext cx="9919121" cy="12111"/>
          </a:xfrm>
          <a:prstGeom prst="line">
            <a:avLst/>
          </a:prstGeom>
          <a:ln w="57150">
            <a:solidFill>
              <a:srgbClr val="E1A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748931" y="344875"/>
            <a:ext cx="91016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Una introducción a la 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NIIF para la PYMES</a:t>
            </a:r>
            <a:r>
              <a:rPr lang="es-VE" dirty="0" smtClean="0">
                <a:solidFill>
                  <a:schemeClr val="bg1"/>
                </a:solidFill>
                <a:latin typeface="AR BLANCA" panose="02000000000000000000" pitchFamily="2" charset="0"/>
              </a:rPr>
              <a:t>(2015)</a:t>
            </a:r>
            <a:r>
              <a:rPr lang="es-VE" sz="4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 </a:t>
            </a:r>
            <a:endParaRPr lang="es-VE" sz="40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pic>
        <p:nvPicPr>
          <p:cNvPr id="7" name="0 Imagen" descr="Imag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28" y="373729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92" y="1762106"/>
            <a:ext cx="3592287" cy="3592287"/>
          </a:xfrm>
          <a:prstGeom prst="rect">
            <a:avLst/>
          </a:prstGeom>
          <a:ln w="44450" cmpd="thinThick">
            <a:solidFill>
              <a:schemeClr val="accent4">
                <a:lumMod val="75000"/>
                <a:alpha val="98000"/>
              </a:schemeClr>
            </a:solidFill>
          </a:ln>
        </p:spPr>
      </p:pic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pPr/>
              <a:t>30</a:t>
            </a:fld>
            <a:endParaRPr lang="es-VE"/>
          </a:p>
        </p:txBody>
      </p:sp>
      <p:sp>
        <p:nvSpPr>
          <p:cNvPr id="12" name="CuadroTexto 11"/>
          <p:cNvSpPr txBox="1"/>
          <p:nvPr/>
        </p:nvSpPr>
        <p:spPr>
          <a:xfrm>
            <a:off x="3117654" y="5528180"/>
            <a:ext cx="4250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M. Sc.</a:t>
            </a:r>
            <a:r>
              <a:rPr lang="es-VE" sz="2800" dirty="0" smtClean="0">
                <a:solidFill>
                  <a:schemeClr val="bg1"/>
                </a:solidFill>
              </a:rPr>
              <a:t> </a:t>
            </a:r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Norelly Pinto Vargas</a:t>
            </a:r>
            <a:endParaRPr lang="es-VE" sz="28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95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Pasivo y Patrimonio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801293" y="2303574"/>
            <a:ext cx="619490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21 </a:t>
            </a:r>
            <a:r>
              <a:rPr lang="es-VE" sz="2400" dirty="0" smtClean="0"/>
              <a:t>Provisiones y Contingencias. 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endParaRPr lang="es-VE" sz="2400" dirty="0" smtClean="0"/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22 </a:t>
            </a:r>
            <a:r>
              <a:rPr lang="es-VE" sz="2400" dirty="0" smtClean="0"/>
              <a:t>Pasivo y Patrimonio.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46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21 – Provisiones y Contingencias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cxnSp>
        <p:nvCxnSpPr>
          <p:cNvPr id="3" name="Conector recto 2"/>
          <p:cNvCxnSpPr/>
          <p:nvPr/>
        </p:nvCxnSpPr>
        <p:spPr>
          <a:xfrm flipH="1">
            <a:off x="6899683" y="1695576"/>
            <a:ext cx="534154" cy="423894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/>
          <p:cNvSpPr txBox="1"/>
          <p:nvPr/>
        </p:nvSpPr>
        <p:spPr>
          <a:xfrm>
            <a:off x="2736851" y="1516416"/>
            <a:ext cx="4315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V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Provisión</a:t>
            </a:r>
          </a:p>
          <a:p>
            <a:pPr algn="just"/>
            <a:r>
              <a:rPr lang="es-V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 Pasivo cuya cuantía o vencimiento es incierto.</a:t>
            </a:r>
            <a:endParaRPr lang="es-V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7433837" y="1403727"/>
            <a:ext cx="463751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V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Contingencia</a:t>
            </a:r>
          </a:p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 Activo o Pasivo de naturaleza posible,  cuya existencia ha de ser confirmada y depende de uno o más eventos futuros e inciertos, que no están enteramente bajo el control de la entidad.</a:t>
            </a:r>
          </a:p>
          <a:p>
            <a:pPr marL="285750" indent="-285750" algn="just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Una obligación presente que no es probable que demande salida de beneficios económicos o cuyo importe no pueda se medido fiablemente.</a:t>
            </a:r>
            <a:endParaRPr lang="es-V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315200" y="5435600"/>
            <a:ext cx="47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/>
              <a:t>Solo se revelan en las Notas a los EF</a:t>
            </a:r>
            <a:endParaRPr lang="es-VE" sz="2400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2520951" y="3214881"/>
            <a:ext cx="431523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V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Medición Inicial y Posterior</a:t>
            </a:r>
          </a:p>
          <a:p>
            <a:pPr algn="just"/>
            <a:r>
              <a:rPr lang="es-V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 mejor estimación del importe requerido para cancelar la obligación a la fecha de reconocimiento o a la fecha de presentación de los estados financieros</a:t>
            </a:r>
            <a:r>
              <a:rPr lang="es-V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V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32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6215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87650" y="483861"/>
            <a:ext cx="923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22 – Pasivo y Patrimonio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5" name="12 Grupo"/>
          <p:cNvGrpSpPr>
            <a:grpSpLocks/>
          </p:cNvGrpSpPr>
          <p:nvPr/>
        </p:nvGrpSpPr>
        <p:grpSpPr bwMode="auto">
          <a:xfrm>
            <a:off x="3360589" y="1743458"/>
            <a:ext cx="1503665" cy="1809750"/>
            <a:chOff x="3737348" y="3657600"/>
            <a:chExt cx="1503665" cy="1809750"/>
          </a:xfrm>
          <a:solidFill>
            <a:srgbClr val="E1A205"/>
          </a:solidFill>
        </p:grpSpPr>
        <p:sp>
          <p:nvSpPr>
            <p:cNvPr id="6" name="Document"/>
            <p:cNvSpPr>
              <a:spLocks noEditPoints="1" noChangeArrowheads="1"/>
            </p:cNvSpPr>
            <p:nvPr/>
          </p:nvSpPr>
          <p:spPr bwMode="auto">
            <a:xfrm>
              <a:off x="3810000" y="3657600"/>
              <a:ext cx="1352550" cy="1809750"/>
            </a:xfrm>
            <a:custGeom>
              <a:avLst/>
              <a:gdLst>
                <a:gd name="T0" fmla="*/ 10757 w 21600"/>
                <a:gd name="T1" fmla="*/ 21632 h 21600"/>
                <a:gd name="T2" fmla="*/ 85 w 21600"/>
                <a:gd name="T3" fmla="*/ 10849 h 21600"/>
                <a:gd name="T4" fmla="*/ 10757 w 21600"/>
                <a:gd name="T5" fmla="*/ 81 h 21600"/>
                <a:gd name="T6" fmla="*/ 21706 w 21600"/>
                <a:gd name="T7" fmla="*/ 10652 h 21600"/>
                <a:gd name="T8" fmla="*/ 10757 w 21600"/>
                <a:gd name="T9" fmla="*/ 21632 h 21600"/>
                <a:gd name="T10" fmla="*/ 0 w 21600"/>
                <a:gd name="T11" fmla="*/ 0 h 21600"/>
                <a:gd name="T12" fmla="*/ 21600 w 21600"/>
                <a:gd name="T13" fmla="*/ 0 h 21600"/>
                <a:gd name="T14" fmla="*/ 21600 w 21600"/>
                <a:gd name="T15" fmla="*/ 21600 h 21600"/>
                <a:gd name="T16" fmla="*/ 977 w 21600"/>
                <a:gd name="T17" fmla="*/ 818 h 21600"/>
                <a:gd name="T18" fmla="*/ 20622 w 21600"/>
                <a:gd name="T19" fmla="*/ 1642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57" y="21632"/>
                  </a:moveTo>
                  <a:lnTo>
                    <a:pt x="5187" y="21632"/>
                  </a:lnTo>
                  <a:lnTo>
                    <a:pt x="85" y="17509"/>
                  </a:lnTo>
                  <a:lnTo>
                    <a:pt x="85" y="10849"/>
                  </a:lnTo>
                  <a:lnTo>
                    <a:pt x="85" y="81"/>
                  </a:lnTo>
                  <a:lnTo>
                    <a:pt x="10757" y="81"/>
                  </a:lnTo>
                  <a:lnTo>
                    <a:pt x="21706" y="81"/>
                  </a:lnTo>
                  <a:lnTo>
                    <a:pt x="21706" y="10652"/>
                  </a:lnTo>
                  <a:lnTo>
                    <a:pt x="21706" y="21632"/>
                  </a:lnTo>
                  <a:lnTo>
                    <a:pt x="10757" y="21632"/>
                  </a:lnTo>
                  <a:close/>
                </a:path>
                <a:path w="21600" h="21600">
                  <a:moveTo>
                    <a:pt x="85" y="17509"/>
                  </a:moveTo>
                  <a:lnTo>
                    <a:pt x="5187" y="17509"/>
                  </a:lnTo>
                  <a:lnTo>
                    <a:pt x="5187" y="21632"/>
                  </a:lnTo>
                  <a:lnTo>
                    <a:pt x="85" y="1750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s-ES">
                <a:latin typeface="Arial" charset="0"/>
                <a:cs typeface="Arial" charset="0"/>
              </a:endParaRPr>
            </a:p>
          </p:txBody>
        </p:sp>
        <p:sp>
          <p:nvSpPr>
            <p:cNvPr id="7" name="8 CuadroTexto"/>
            <p:cNvSpPr txBox="1">
              <a:spLocks noChangeArrowheads="1"/>
            </p:cNvSpPr>
            <p:nvPr/>
          </p:nvSpPr>
          <p:spPr bwMode="auto">
            <a:xfrm rot="20012870">
              <a:off x="3737348" y="4191154"/>
              <a:ext cx="150366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1400" b="1" dirty="0" smtClean="0"/>
                <a:t>INSTRUMENTO</a:t>
              </a:r>
            </a:p>
            <a:p>
              <a:pPr algn="ctr" eaLnBrk="1" hangingPunct="1"/>
              <a:r>
                <a:rPr lang="es-ES" altLang="es-VE" sz="1400" b="1" dirty="0" smtClean="0"/>
                <a:t>FINANCIERO</a:t>
              </a:r>
              <a:endParaRPr lang="es-ES" altLang="es-VE" sz="1400" b="1" dirty="0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5387841" y="2034583"/>
            <a:ext cx="1663700" cy="1206892"/>
            <a:chOff x="4927600" y="2371367"/>
            <a:chExt cx="1965324" cy="1530350"/>
          </a:xfrm>
        </p:grpSpPr>
        <p:sp>
          <p:nvSpPr>
            <p:cNvPr id="8" name="Rombo 7"/>
            <p:cNvSpPr/>
            <p:nvPr/>
          </p:nvSpPr>
          <p:spPr>
            <a:xfrm>
              <a:off x="4927600" y="2371367"/>
              <a:ext cx="1965324" cy="153035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5149961" y="2710519"/>
              <a:ext cx="1520601" cy="451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400" dirty="0" smtClean="0"/>
                <a:t>Cumple la definición de Pasivo?</a:t>
              </a:r>
              <a:endParaRPr lang="es-VE" sz="1400" dirty="0"/>
            </a:p>
          </p:txBody>
        </p:sp>
      </p:grpSp>
      <p:cxnSp>
        <p:nvCxnSpPr>
          <p:cNvPr id="12" name="Conector recto 11"/>
          <p:cNvCxnSpPr>
            <a:stCxn id="6" idx="3"/>
            <a:endCxn id="8" idx="1"/>
          </p:cNvCxnSpPr>
          <p:nvPr/>
        </p:nvCxnSpPr>
        <p:spPr>
          <a:xfrm>
            <a:off x="4792429" y="2635933"/>
            <a:ext cx="595412" cy="20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o 12"/>
          <p:cNvGrpSpPr/>
          <p:nvPr/>
        </p:nvGrpSpPr>
        <p:grpSpPr>
          <a:xfrm>
            <a:off x="7665493" y="2005621"/>
            <a:ext cx="1706309" cy="1251342"/>
            <a:chOff x="4927600" y="2371367"/>
            <a:chExt cx="1965324" cy="1530350"/>
          </a:xfrm>
        </p:grpSpPr>
        <p:sp>
          <p:nvSpPr>
            <p:cNvPr id="14" name="Rombo 13"/>
            <p:cNvSpPr/>
            <p:nvPr/>
          </p:nvSpPr>
          <p:spPr>
            <a:xfrm>
              <a:off x="4927600" y="2371367"/>
              <a:ext cx="1965324" cy="153035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5117115" y="2683407"/>
              <a:ext cx="1586294" cy="539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200" dirty="0" smtClean="0"/>
                <a:t>Representa el Interés residual de los activos netos del emisor?</a:t>
              </a:r>
              <a:endParaRPr lang="es-VE" sz="1200" dirty="0"/>
            </a:p>
          </p:txBody>
        </p:sp>
      </p:grpSp>
      <p:cxnSp>
        <p:nvCxnSpPr>
          <p:cNvPr id="16" name="Conector recto 15"/>
          <p:cNvCxnSpPr/>
          <p:nvPr/>
        </p:nvCxnSpPr>
        <p:spPr>
          <a:xfrm>
            <a:off x="7058601" y="2635002"/>
            <a:ext cx="599832" cy="60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6940124" y="2255577"/>
            <a:ext cx="597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SI</a:t>
            </a:r>
            <a:endParaRPr lang="es-VE" dirty="0"/>
          </a:p>
        </p:txBody>
      </p:sp>
      <p:cxnSp>
        <p:nvCxnSpPr>
          <p:cNvPr id="19" name="Conector recto 18"/>
          <p:cNvCxnSpPr>
            <a:stCxn id="8" idx="2"/>
          </p:cNvCxnSpPr>
          <p:nvPr/>
        </p:nvCxnSpPr>
        <p:spPr>
          <a:xfrm>
            <a:off x="6219691" y="3241475"/>
            <a:ext cx="46492" cy="24932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6209435" y="3272191"/>
            <a:ext cx="2132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/>
              <a:t>NO: </a:t>
            </a:r>
            <a:r>
              <a:rPr lang="es-VE" sz="1400" dirty="0"/>
              <a:t>Todo el Importe</a:t>
            </a:r>
          </a:p>
        </p:txBody>
      </p:sp>
      <p:cxnSp>
        <p:nvCxnSpPr>
          <p:cNvPr id="26" name="Conector recto 25"/>
          <p:cNvCxnSpPr/>
          <p:nvPr/>
        </p:nvCxnSpPr>
        <p:spPr>
          <a:xfrm>
            <a:off x="11336576" y="2988146"/>
            <a:ext cx="29924" cy="26385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>
            <a:stCxn id="37" idx="3"/>
          </p:cNvCxnSpPr>
          <p:nvPr/>
        </p:nvCxnSpPr>
        <p:spPr>
          <a:xfrm>
            <a:off x="9371810" y="4300724"/>
            <a:ext cx="19946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8530652" y="3214072"/>
            <a:ext cx="597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SI</a:t>
            </a:r>
            <a:endParaRPr lang="es-VE" dirty="0"/>
          </a:p>
        </p:txBody>
      </p:sp>
      <p:cxnSp>
        <p:nvCxnSpPr>
          <p:cNvPr id="33" name="Conector recto 32"/>
          <p:cNvCxnSpPr/>
          <p:nvPr/>
        </p:nvCxnSpPr>
        <p:spPr>
          <a:xfrm>
            <a:off x="9407357" y="2631292"/>
            <a:ext cx="1356753" cy="67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uadroTexto 33"/>
          <p:cNvSpPr txBox="1"/>
          <p:nvPr/>
        </p:nvSpPr>
        <p:spPr>
          <a:xfrm>
            <a:off x="9057743" y="2119495"/>
            <a:ext cx="177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/>
              <a:t>NO: </a:t>
            </a:r>
            <a:r>
              <a:rPr lang="es-VE" sz="1400" dirty="0"/>
              <a:t>Todo el Importe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2275392" y="4271345"/>
            <a:ext cx="332853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VE" sz="1600" dirty="0" smtClean="0"/>
              <a:t>Se emiten antes de recibir el efectivo, </a:t>
            </a:r>
            <a:r>
              <a:rPr lang="es-VE" sz="1600" b="1" dirty="0" smtClean="0"/>
              <a:t>compensa el patrimonio.</a:t>
            </a:r>
          </a:p>
          <a:p>
            <a:pPr marL="285750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VE" sz="1600" dirty="0" smtClean="0"/>
              <a:t>Recibe efectivo no reembolsable antes de emitirlos, </a:t>
            </a:r>
            <a:r>
              <a:rPr lang="es-VE" sz="1600" b="1" dirty="0" smtClean="0"/>
              <a:t>es patrimonio</a:t>
            </a:r>
            <a:r>
              <a:rPr lang="es-VE" sz="1600" dirty="0" smtClean="0"/>
              <a:t>.</a:t>
            </a:r>
          </a:p>
          <a:p>
            <a:pPr marL="285750" indent="-28575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s-VE" sz="1600" dirty="0" smtClean="0"/>
              <a:t>Suscritos pero no emitidos y no ha recibido efectivo, </a:t>
            </a:r>
            <a:r>
              <a:rPr lang="es-VE" sz="1600" b="1" dirty="0" smtClean="0"/>
              <a:t>no se reconoce</a:t>
            </a:r>
            <a:r>
              <a:rPr lang="es-VE" sz="1600" dirty="0" smtClean="0"/>
              <a:t>.</a:t>
            </a:r>
            <a:endParaRPr lang="es-VE" sz="1600" dirty="0"/>
          </a:p>
        </p:txBody>
      </p:sp>
      <p:grpSp>
        <p:nvGrpSpPr>
          <p:cNvPr id="36" name="Grupo 35"/>
          <p:cNvGrpSpPr/>
          <p:nvPr/>
        </p:nvGrpSpPr>
        <p:grpSpPr>
          <a:xfrm>
            <a:off x="7708110" y="3697278"/>
            <a:ext cx="1663700" cy="1206892"/>
            <a:chOff x="4927600" y="2371367"/>
            <a:chExt cx="1965324" cy="1530350"/>
          </a:xfrm>
        </p:grpSpPr>
        <p:sp>
          <p:nvSpPr>
            <p:cNvPr id="37" name="Rombo 36"/>
            <p:cNvSpPr/>
            <p:nvPr/>
          </p:nvSpPr>
          <p:spPr>
            <a:xfrm>
              <a:off x="4927600" y="2371367"/>
              <a:ext cx="1965324" cy="1530350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8" name="CuadroTexto 37"/>
            <p:cNvSpPr txBox="1"/>
            <p:nvPr/>
          </p:nvSpPr>
          <p:spPr>
            <a:xfrm>
              <a:off x="5149961" y="2572434"/>
              <a:ext cx="1520601" cy="1053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200" dirty="0" smtClean="0"/>
                <a:t>Es un instrumento de Deuda Convertible?</a:t>
              </a:r>
              <a:endParaRPr lang="es-VE" sz="1200" dirty="0"/>
            </a:p>
          </p:txBody>
        </p:sp>
      </p:grpSp>
      <p:cxnSp>
        <p:nvCxnSpPr>
          <p:cNvPr id="43" name="Conector recto 42"/>
          <p:cNvCxnSpPr/>
          <p:nvPr/>
        </p:nvCxnSpPr>
        <p:spPr>
          <a:xfrm flipH="1">
            <a:off x="8523591" y="3276963"/>
            <a:ext cx="1" cy="4112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47"/>
          <p:cNvSpPr txBox="1"/>
          <p:nvPr/>
        </p:nvSpPr>
        <p:spPr>
          <a:xfrm>
            <a:off x="9229608" y="3942067"/>
            <a:ext cx="2219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dirty="0" smtClean="0"/>
              <a:t>SI: Se distribuye el Importe</a:t>
            </a:r>
            <a:endParaRPr lang="es-VE" sz="14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8523504" y="4973866"/>
            <a:ext cx="2205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dirty="0" smtClean="0"/>
              <a:t>NO: Todo el Importe</a:t>
            </a:r>
            <a:endParaRPr lang="es-VE" sz="1400" dirty="0"/>
          </a:p>
        </p:txBody>
      </p:sp>
      <p:cxnSp>
        <p:nvCxnSpPr>
          <p:cNvPr id="50" name="Conector recto 49"/>
          <p:cNvCxnSpPr/>
          <p:nvPr/>
        </p:nvCxnSpPr>
        <p:spPr>
          <a:xfrm flipH="1">
            <a:off x="8540550" y="4870436"/>
            <a:ext cx="1" cy="4112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/>
          <p:cNvCxnSpPr/>
          <p:nvPr/>
        </p:nvCxnSpPr>
        <p:spPr>
          <a:xfrm>
            <a:off x="9398173" y="5626725"/>
            <a:ext cx="19683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cto 58"/>
          <p:cNvCxnSpPr/>
          <p:nvPr/>
        </p:nvCxnSpPr>
        <p:spPr>
          <a:xfrm flipV="1">
            <a:off x="6242937" y="5765435"/>
            <a:ext cx="1548994" cy="12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o 24"/>
          <p:cNvGrpSpPr/>
          <p:nvPr/>
        </p:nvGrpSpPr>
        <p:grpSpPr>
          <a:xfrm>
            <a:off x="7791931" y="5365447"/>
            <a:ext cx="1568450" cy="623040"/>
            <a:chOff x="6832600" y="4518573"/>
            <a:chExt cx="1568450" cy="623040"/>
          </a:xfrm>
        </p:grpSpPr>
        <p:sp>
          <p:nvSpPr>
            <p:cNvPr id="23" name="Proceso alternativo 22"/>
            <p:cNvSpPr/>
            <p:nvPr/>
          </p:nvSpPr>
          <p:spPr>
            <a:xfrm>
              <a:off x="6832600" y="4518573"/>
              <a:ext cx="1568450" cy="623040"/>
            </a:xfrm>
            <a:prstGeom prst="flowChartAlternateProcess">
              <a:avLst/>
            </a:prstGeom>
            <a:solidFill>
              <a:srgbClr val="C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6896100" y="4633885"/>
              <a:ext cx="1441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>
                  <a:solidFill>
                    <a:schemeClr val="bg1"/>
                  </a:solidFill>
                </a:rPr>
                <a:t>PATRIMONIO</a:t>
              </a:r>
              <a:endParaRPr lang="es-VE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10785705" y="2299423"/>
            <a:ext cx="1066800" cy="623040"/>
            <a:chOff x="6832600" y="4518573"/>
            <a:chExt cx="1568450" cy="623040"/>
          </a:xfrm>
        </p:grpSpPr>
        <p:sp>
          <p:nvSpPr>
            <p:cNvPr id="31" name="Proceso alternativo 30"/>
            <p:cNvSpPr/>
            <p:nvPr/>
          </p:nvSpPr>
          <p:spPr>
            <a:xfrm>
              <a:off x="6832600" y="4518573"/>
              <a:ext cx="1568450" cy="623040"/>
            </a:xfrm>
            <a:prstGeom prst="flowChartAlternateProcess">
              <a:avLst/>
            </a:prstGeom>
            <a:solidFill>
              <a:srgbClr val="C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6896100" y="4633885"/>
              <a:ext cx="1441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solidFill>
                    <a:schemeClr val="bg1"/>
                  </a:solidFill>
                </a:rPr>
                <a:t>PASIVO</a:t>
              </a:r>
              <a:endParaRPr lang="es-VE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Grupo 78"/>
          <p:cNvGrpSpPr/>
          <p:nvPr/>
        </p:nvGrpSpPr>
        <p:grpSpPr>
          <a:xfrm>
            <a:off x="2729406" y="1030038"/>
            <a:ext cx="1212850" cy="529272"/>
            <a:chOff x="2729406" y="1030038"/>
            <a:chExt cx="1212850" cy="529272"/>
          </a:xfrm>
        </p:grpSpPr>
        <p:sp>
          <p:nvSpPr>
            <p:cNvPr id="78" name="Pentágono 77"/>
            <p:cNvSpPr/>
            <p:nvPr/>
          </p:nvSpPr>
          <p:spPr>
            <a:xfrm>
              <a:off x="2729406" y="1030038"/>
              <a:ext cx="1212850" cy="529272"/>
            </a:xfrm>
            <a:prstGeom prst="homePlate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77" name="CuadroTexto 76"/>
            <p:cNvSpPr txBox="1"/>
            <p:nvPr/>
          </p:nvSpPr>
          <p:spPr>
            <a:xfrm>
              <a:off x="2787482" y="1123061"/>
              <a:ext cx="1096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>
                  <a:solidFill>
                    <a:schemeClr val="bg1"/>
                  </a:solidFill>
                </a:rPr>
                <a:t>EMISOR</a:t>
              </a:r>
              <a:endParaRPr lang="es-VE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7808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385097" y="496561"/>
            <a:ext cx="8298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Resultados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CuadroTexto 5"/>
          <p:cNvSpPr txBox="1"/>
          <p:nvPr/>
        </p:nvSpPr>
        <p:spPr>
          <a:xfrm>
            <a:off x="5644780" y="1357824"/>
            <a:ext cx="6194908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Ingresos: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23 </a:t>
            </a:r>
            <a:r>
              <a:rPr lang="es-VE" sz="2800" dirty="0" smtClean="0"/>
              <a:t>Ingresos por Actividades Ordinarias.</a:t>
            </a:r>
            <a:endParaRPr lang="es-VE" sz="2800" dirty="0"/>
          </a:p>
        </p:txBody>
      </p:sp>
      <p:sp>
        <p:nvSpPr>
          <p:cNvPr id="7" name="CuadroTexto 6"/>
          <p:cNvSpPr txBox="1"/>
          <p:nvPr/>
        </p:nvSpPr>
        <p:spPr>
          <a:xfrm>
            <a:off x="5759734" y="2972394"/>
            <a:ext cx="6194908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Egresos: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20 </a:t>
            </a:r>
            <a:r>
              <a:rPr lang="es-VE" sz="2800" dirty="0" smtClean="0"/>
              <a:t>Arrendamientos.</a:t>
            </a:r>
            <a:endParaRPr lang="es-VE" sz="2800" dirty="0"/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25 </a:t>
            </a:r>
            <a:r>
              <a:rPr lang="es-VE" sz="2800" dirty="0" smtClean="0"/>
              <a:t>Costos por Préstamos.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28 </a:t>
            </a:r>
            <a:r>
              <a:rPr lang="es-VE" sz="2800" dirty="0" smtClean="0"/>
              <a:t>Beneficios a los Empleados.</a:t>
            </a:r>
            <a:endParaRPr lang="es-VE" sz="28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34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821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23 - Ingresos de Actividades Ordinaria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4" name="4 Grupo"/>
          <p:cNvGrpSpPr>
            <a:grpSpLocks/>
          </p:cNvGrpSpPr>
          <p:nvPr/>
        </p:nvGrpSpPr>
        <p:grpSpPr bwMode="auto">
          <a:xfrm>
            <a:off x="2870200" y="1262063"/>
            <a:ext cx="4133850" cy="720725"/>
            <a:chOff x="539552" y="2204864"/>
            <a:chExt cx="7848872" cy="720080"/>
          </a:xfrm>
          <a:solidFill>
            <a:schemeClr val="accent4">
              <a:lumMod val="75000"/>
            </a:schemeClr>
          </a:solidFill>
        </p:grpSpPr>
        <p:sp>
          <p:nvSpPr>
            <p:cNvPr id="5" name="8 Rectángulo redondeado"/>
            <p:cNvSpPr/>
            <p:nvPr/>
          </p:nvSpPr>
          <p:spPr>
            <a:xfrm>
              <a:off x="539552" y="2204864"/>
              <a:ext cx="7848872" cy="720080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b="1"/>
            </a:p>
          </p:txBody>
        </p:sp>
        <p:sp>
          <p:nvSpPr>
            <p:cNvPr id="6" name="3 CuadroTexto"/>
            <p:cNvSpPr txBox="1">
              <a:spLocks noChangeArrowheads="1"/>
            </p:cNvSpPr>
            <p:nvPr/>
          </p:nvSpPr>
          <p:spPr bwMode="auto">
            <a:xfrm>
              <a:off x="683568" y="2319263"/>
              <a:ext cx="5017653" cy="3997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altLang="es-VE" sz="2000" b="1" dirty="0">
                  <a:solidFill>
                    <a:schemeClr val="bg1"/>
                  </a:solidFill>
                </a:rPr>
                <a:t>VENTAS DE BIENES</a:t>
              </a:r>
            </a:p>
          </p:txBody>
        </p:sp>
      </p:grpSp>
      <p:grpSp>
        <p:nvGrpSpPr>
          <p:cNvPr id="7" name="5 Grupo"/>
          <p:cNvGrpSpPr>
            <a:grpSpLocks/>
          </p:cNvGrpSpPr>
          <p:nvPr/>
        </p:nvGrpSpPr>
        <p:grpSpPr bwMode="auto">
          <a:xfrm>
            <a:off x="2870200" y="2198688"/>
            <a:ext cx="4133850" cy="720725"/>
            <a:chOff x="539552" y="2204864"/>
            <a:chExt cx="7848872" cy="720080"/>
          </a:xfrm>
        </p:grpSpPr>
        <p:sp>
          <p:nvSpPr>
            <p:cNvPr id="8" name="11 Rectángulo redondeado"/>
            <p:cNvSpPr/>
            <p:nvPr/>
          </p:nvSpPr>
          <p:spPr>
            <a:xfrm>
              <a:off x="539552" y="2204864"/>
              <a:ext cx="7848872" cy="720080"/>
            </a:xfrm>
            <a:prstGeom prst="roundRect">
              <a:avLst/>
            </a:prstGeom>
            <a:solidFill>
              <a:srgbClr val="FF66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b="1"/>
            </a:p>
          </p:txBody>
        </p:sp>
        <p:sp>
          <p:nvSpPr>
            <p:cNvPr id="9" name="7 CuadroTexto"/>
            <p:cNvSpPr txBox="1">
              <a:spLocks noChangeArrowheads="1"/>
            </p:cNvSpPr>
            <p:nvPr/>
          </p:nvSpPr>
          <p:spPr bwMode="auto">
            <a:xfrm>
              <a:off x="683568" y="2319263"/>
              <a:ext cx="7488833" cy="399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altLang="es-VE" sz="2000" b="1" dirty="0">
                  <a:solidFill>
                    <a:schemeClr val="bg1"/>
                  </a:solidFill>
                </a:rPr>
                <a:t>PRESTACIÓN DE SERVICIOS</a:t>
              </a:r>
            </a:p>
          </p:txBody>
        </p:sp>
      </p:grpSp>
      <p:grpSp>
        <p:nvGrpSpPr>
          <p:cNvPr id="10" name="8 Grupo"/>
          <p:cNvGrpSpPr>
            <a:grpSpLocks/>
          </p:cNvGrpSpPr>
          <p:nvPr/>
        </p:nvGrpSpPr>
        <p:grpSpPr bwMode="auto">
          <a:xfrm>
            <a:off x="2870200" y="3135313"/>
            <a:ext cx="4133850" cy="719137"/>
            <a:chOff x="539552" y="2204864"/>
            <a:chExt cx="7848872" cy="720080"/>
          </a:xfrm>
        </p:grpSpPr>
        <p:sp>
          <p:nvSpPr>
            <p:cNvPr id="11" name="14 Rectángulo redondeado"/>
            <p:cNvSpPr/>
            <p:nvPr/>
          </p:nvSpPr>
          <p:spPr>
            <a:xfrm>
              <a:off x="539552" y="2204864"/>
              <a:ext cx="7848872" cy="720080"/>
            </a:xfrm>
            <a:prstGeom prst="roundRect">
              <a:avLst/>
            </a:prstGeom>
            <a:solidFill>
              <a:srgbClr val="6633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b="1"/>
            </a:p>
          </p:txBody>
        </p:sp>
        <p:sp>
          <p:nvSpPr>
            <p:cNvPr id="12" name="10 CuadroTexto"/>
            <p:cNvSpPr txBox="1">
              <a:spLocks noChangeArrowheads="1"/>
            </p:cNvSpPr>
            <p:nvPr/>
          </p:nvSpPr>
          <p:spPr bwMode="auto">
            <a:xfrm>
              <a:off x="683375" y="2348497"/>
              <a:ext cx="7488832" cy="369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altLang="es-VE" b="1" dirty="0">
                  <a:solidFill>
                    <a:schemeClr val="bg1"/>
                  </a:solidFill>
                </a:rPr>
                <a:t>CONTRATOS DE CONSTRUCCIÓN </a:t>
              </a:r>
            </a:p>
          </p:txBody>
        </p:sp>
      </p:grpSp>
      <p:grpSp>
        <p:nvGrpSpPr>
          <p:cNvPr id="13" name="11 Grupo"/>
          <p:cNvGrpSpPr>
            <a:grpSpLocks/>
          </p:cNvGrpSpPr>
          <p:nvPr/>
        </p:nvGrpSpPr>
        <p:grpSpPr bwMode="auto">
          <a:xfrm>
            <a:off x="2870200" y="3998913"/>
            <a:ext cx="4133850" cy="1546989"/>
            <a:chOff x="539552" y="2204864"/>
            <a:chExt cx="7848872" cy="2079125"/>
          </a:xfrm>
          <a:solidFill>
            <a:srgbClr val="FF9900"/>
          </a:solidFill>
        </p:grpSpPr>
        <p:sp>
          <p:nvSpPr>
            <p:cNvPr id="14" name="17 Rectángulo redondeado"/>
            <p:cNvSpPr/>
            <p:nvPr/>
          </p:nvSpPr>
          <p:spPr>
            <a:xfrm>
              <a:off x="539552" y="2204864"/>
              <a:ext cx="7848872" cy="2016224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b="1"/>
            </a:p>
          </p:txBody>
        </p:sp>
        <p:sp>
          <p:nvSpPr>
            <p:cNvPr id="15" name="18 CuadroTexto"/>
            <p:cNvSpPr txBox="1"/>
            <p:nvPr/>
          </p:nvSpPr>
          <p:spPr>
            <a:xfrm>
              <a:off x="610992" y="2319170"/>
              <a:ext cx="7705992" cy="196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  <a:defRPr/>
              </a:pPr>
              <a:r>
                <a:rPr lang="es-ES" b="1" dirty="0">
                  <a:solidFill>
                    <a:schemeClr val="bg1"/>
                  </a:solidFill>
                  <a:latin typeface="Arial" charset="0"/>
                </a:rPr>
                <a:t>USO POR TERCEROS DE ACTIVOS DE LA ENTIDAD</a:t>
              </a:r>
            </a:p>
            <a:p>
              <a:pPr marL="539750" indent="-450850">
                <a:buFont typeface="Wingdings" pitchFamily="2" charset="2"/>
                <a:buChar char="Ø"/>
                <a:defRPr/>
              </a:pPr>
              <a:r>
                <a:rPr lang="es-ES" sz="1600" b="1" dirty="0">
                  <a:solidFill>
                    <a:schemeClr val="bg1"/>
                  </a:solidFill>
                  <a:latin typeface="Arial" charset="0"/>
                </a:rPr>
                <a:t>INTERESES</a:t>
              </a:r>
              <a:r>
                <a:rPr lang="es-ES" sz="1600" b="1" dirty="0" smtClean="0">
                  <a:solidFill>
                    <a:schemeClr val="bg1"/>
                  </a:solidFill>
                  <a:latin typeface="Arial" charset="0"/>
                </a:rPr>
                <a:t>; </a:t>
              </a:r>
            </a:p>
            <a:p>
              <a:pPr marL="539750" indent="-450850">
                <a:buFont typeface="Wingdings" pitchFamily="2" charset="2"/>
                <a:buChar char="Ø"/>
                <a:defRPr/>
              </a:pPr>
              <a:r>
                <a:rPr lang="es-ES" sz="1600" b="1" dirty="0" smtClean="0">
                  <a:solidFill>
                    <a:schemeClr val="bg1"/>
                  </a:solidFill>
                  <a:latin typeface="Arial" charset="0"/>
                </a:rPr>
                <a:t>REGALÍAS</a:t>
              </a:r>
              <a:r>
                <a:rPr lang="es-ES" sz="1600" b="1" dirty="0">
                  <a:solidFill>
                    <a:schemeClr val="bg1"/>
                  </a:solidFill>
                  <a:latin typeface="Arial" charset="0"/>
                </a:rPr>
                <a:t>; </a:t>
              </a:r>
              <a:endParaRPr lang="es-ES" sz="1600" b="1" dirty="0" smtClean="0">
                <a:solidFill>
                  <a:schemeClr val="bg1"/>
                </a:solidFill>
                <a:latin typeface="Arial" charset="0"/>
              </a:endParaRPr>
            </a:p>
            <a:p>
              <a:pPr marL="539750" indent="-450850">
                <a:buFont typeface="Wingdings" pitchFamily="2" charset="2"/>
                <a:buChar char="Ø"/>
                <a:defRPr/>
              </a:pPr>
              <a:r>
                <a:rPr lang="es-ES" sz="1600" b="1" dirty="0" smtClean="0">
                  <a:solidFill>
                    <a:schemeClr val="bg1"/>
                  </a:solidFill>
                  <a:latin typeface="Arial" charset="0"/>
                </a:rPr>
                <a:t>DIVIDENDOS</a:t>
              </a:r>
              <a:endParaRPr lang="es-ES" sz="1600" b="1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19" name="Flecha a la derecha con bandas 18"/>
          <p:cNvSpPr/>
          <p:nvPr/>
        </p:nvSpPr>
        <p:spPr>
          <a:xfrm>
            <a:off x="7102979" y="1458331"/>
            <a:ext cx="694821" cy="393118"/>
          </a:xfrm>
          <a:prstGeom prst="stripedRight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grpSp>
        <p:nvGrpSpPr>
          <p:cNvPr id="20" name="Grupo 19"/>
          <p:cNvGrpSpPr/>
          <p:nvPr/>
        </p:nvGrpSpPr>
        <p:grpSpPr>
          <a:xfrm>
            <a:off x="9972670" y="1322621"/>
            <a:ext cx="2183624" cy="1576738"/>
            <a:chOff x="9972670" y="1262064"/>
            <a:chExt cx="2183624" cy="1576738"/>
          </a:xfrm>
        </p:grpSpPr>
        <p:sp>
          <p:nvSpPr>
            <p:cNvPr id="21" name="Rectángulo redondeado 20"/>
            <p:cNvSpPr/>
            <p:nvPr/>
          </p:nvSpPr>
          <p:spPr>
            <a:xfrm>
              <a:off x="10027174" y="1262064"/>
              <a:ext cx="2056876" cy="1576738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9972670" y="1349399"/>
              <a:ext cx="2183624" cy="14619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90488" indent="-90488">
                <a:spcAft>
                  <a:spcPts val="300"/>
                </a:spcAft>
                <a:buClr>
                  <a:srgbClr val="C00000"/>
                </a:buClr>
                <a:buFont typeface="Wingdings" panose="05000000000000000000" pitchFamily="2" charset="2"/>
                <a:buChar char="ü"/>
              </a:pPr>
              <a:r>
                <a:rPr lang="es-VE" sz="1400" dirty="0" smtClean="0"/>
                <a:t>Medición fiable de ingresos;</a:t>
              </a:r>
            </a:p>
            <a:p>
              <a:pPr marL="90488" indent="-90488">
                <a:spcAft>
                  <a:spcPts val="300"/>
                </a:spcAft>
                <a:buClr>
                  <a:srgbClr val="C00000"/>
                </a:buClr>
                <a:buFont typeface="Wingdings" panose="05000000000000000000" pitchFamily="2" charset="2"/>
                <a:buChar char="ü"/>
              </a:pPr>
              <a:r>
                <a:rPr lang="es-VE" sz="1400" dirty="0" smtClean="0"/>
                <a:t>Probabilidad de obtención de Beneficios Económicos; y</a:t>
              </a:r>
            </a:p>
            <a:p>
              <a:pPr marL="90488" indent="-90488">
                <a:spcAft>
                  <a:spcPts val="300"/>
                </a:spcAft>
                <a:buClr>
                  <a:srgbClr val="C00000"/>
                </a:buClr>
                <a:buFont typeface="Wingdings" panose="05000000000000000000" pitchFamily="2" charset="2"/>
                <a:buChar char="ü"/>
              </a:pPr>
              <a:r>
                <a:rPr lang="es-VE" sz="1400" dirty="0" smtClean="0"/>
                <a:t>Medición fiable de costos</a:t>
              </a:r>
              <a:endParaRPr lang="es-VE" sz="1400" dirty="0"/>
            </a:p>
          </p:txBody>
        </p:sp>
      </p:grpSp>
      <p:sp>
        <p:nvSpPr>
          <p:cNvPr id="24" name="Rectángulo redondeado 23"/>
          <p:cNvSpPr/>
          <p:nvPr/>
        </p:nvSpPr>
        <p:spPr>
          <a:xfrm>
            <a:off x="7896729" y="1212930"/>
            <a:ext cx="1625600" cy="92068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5" name="Más 24"/>
          <p:cNvSpPr/>
          <p:nvPr/>
        </p:nvSpPr>
        <p:spPr>
          <a:xfrm>
            <a:off x="9669976" y="1534908"/>
            <a:ext cx="209550" cy="301381"/>
          </a:xfrm>
          <a:prstGeom prst="mathPlus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6" name="CuadroTexto 25"/>
          <p:cNvSpPr txBox="1"/>
          <p:nvPr/>
        </p:nvSpPr>
        <p:spPr>
          <a:xfrm>
            <a:off x="7896729" y="1176956"/>
            <a:ext cx="1680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s-VE" sz="1400" dirty="0" smtClean="0"/>
              <a:t>Transferencia de Riesgos y Ventajas.</a:t>
            </a:r>
          </a:p>
          <a:p>
            <a:pPr marL="90488" indent="-90488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s-VE" sz="1400" dirty="0" smtClean="0"/>
              <a:t>Sin gestión sobre el bien vendido.</a:t>
            </a:r>
            <a:endParaRPr lang="es-VE" sz="1400" dirty="0"/>
          </a:p>
        </p:txBody>
      </p:sp>
      <p:sp>
        <p:nvSpPr>
          <p:cNvPr id="27" name="Flecha a la derecha con bandas 26"/>
          <p:cNvSpPr/>
          <p:nvPr/>
        </p:nvSpPr>
        <p:spPr>
          <a:xfrm>
            <a:off x="7115679" y="2360031"/>
            <a:ext cx="694821" cy="393118"/>
          </a:xfrm>
          <a:prstGeom prst="stripedRight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8" name="Rectángulo redondeado 27"/>
          <p:cNvSpPr/>
          <p:nvPr/>
        </p:nvSpPr>
        <p:spPr>
          <a:xfrm>
            <a:off x="7909429" y="2253478"/>
            <a:ext cx="1625600" cy="60622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9" name="Más 28"/>
          <p:cNvSpPr/>
          <p:nvPr/>
        </p:nvSpPr>
        <p:spPr>
          <a:xfrm>
            <a:off x="9682676" y="2436608"/>
            <a:ext cx="209550" cy="301381"/>
          </a:xfrm>
          <a:prstGeom prst="mathPlus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0" name="CuadroTexto 29"/>
          <p:cNvSpPr txBox="1"/>
          <p:nvPr/>
        </p:nvSpPr>
        <p:spPr>
          <a:xfrm>
            <a:off x="7861301" y="2315581"/>
            <a:ext cx="1743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dirty="0" smtClean="0"/>
              <a:t>Medición fiable del grado de terminación</a:t>
            </a:r>
            <a:endParaRPr lang="es-VE" sz="1400" dirty="0"/>
          </a:p>
        </p:txBody>
      </p:sp>
      <p:grpSp>
        <p:nvGrpSpPr>
          <p:cNvPr id="50" name="Grupo 49"/>
          <p:cNvGrpSpPr/>
          <p:nvPr/>
        </p:nvGrpSpPr>
        <p:grpSpPr>
          <a:xfrm>
            <a:off x="2762450" y="1407531"/>
            <a:ext cx="9366050" cy="4662514"/>
            <a:chOff x="2762450" y="1407531"/>
            <a:chExt cx="9366050" cy="4662514"/>
          </a:xfrm>
        </p:grpSpPr>
        <p:sp>
          <p:nvSpPr>
            <p:cNvPr id="16" name="CuadroTexto 15"/>
            <p:cNvSpPr txBox="1"/>
            <p:nvPr/>
          </p:nvSpPr>
          <p:spPr>
            <a:xfrm>
              <a:off x="2762450" y="5700713"/>
              <a:ext cx="3365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s-VE" b="1" dirty="0" smtClean="0">
                  <a:solidFill>
                    <a:srgbClr val="C00000"/>
                  </a:solidFill>
                </a:rPr>
                <a:t>MEDICIÓN: </a:t>
              </a:r>
              <a:r>
                <a:rPr lang="es-VE" b="1" dirty="0" smtClean="0"/>
                <a:t>Valor Razonable</a:t>
              </a:r>
              <a:endParaRPr lang="es-VE" b="1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6483350" y="5700713"/>
              <a:ext cx="1854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/>
                <a:t>Pago Diferido</a:t>
              </a:r>
              <a:endParaRPr lang="es-VE" b="1" dirty="0"/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8693150" y="5695279"/>
              <a:ext cx="3435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/>
                <a:t>Intercambio de Bienes y Servicios</a:t>
              </a:r>
              <a:endParaRPr lang="es-VE" b="1" dirty="0"/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759450" y="1407531"/>
              <a:ext cx="577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C00000"/>
                </a:buClr>
                <a:buFont typeface="Wingdings" panose="05000000000000000000" pitchFamily="2" charset="2"/>
                <a:buChar char="ü"/>
              </a:pPr>
              <a:r>
                <a:rPr lang="es-VE" sz="2400" dirty="0" smtClean="0"/>
                <a:t> </a:t>
              </a:r>
              <a:endParaRPr lang="es-VE" sz="2400" dirty="0"/>
            </a:p>
          </p:txBody>
        </p:sp>
        <p:cxnSp>
          <p:nvCxnSpPr>
            <p:cNvPr id="34" name="Conector recto de flecha 33"/>
            <p:cNvCxnSpPr/>
            <p:nvPr/>
          </p:nvCxnSpPr>
          <p:spPr>
            <a:xfrm>
              <a:off x="5918200" y="5918200"/>
              <a:ext cx="4191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de flecha 34"/>
            <p:cNvCxnSpPr/>
            <p:nvPr/>
          </p:nvCxnSpPr>
          <p:spPr>
            <a:xfrm>
              <a:off x="8128000" y="5906735"/>
              <a:ext cx="4191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o 50"/>
          <p:cNvGrpSpPr/>
          <p:nvPr/>
        </p:nvGrpSpPr>
        <p:grpSpPr>
          <a:xfrm>
            <a:off x="7004050" y="2559051"/>
            <a:ext cx="4877925" cy="1327685"/>
            <a:chOff x="7004050" y="2559051"/>
            <a:chExt cx="4877925" cy="1327685"/>
          </a:xfrm>
        </p:grpSpPr>
        <p:cxnSp>
          <p:nvCxnSpPr>
            <p:cNvPr id="38" name="Conector recto de flecha 37"/>
            <p:cNvCxnSpPr>
              <a:stCxn id="8" idx="3"/>
            </p:cNvCxnSpPr>
            <p:nvPr/>
          </p:nvCxnSpPr>
          <p:spPr>
            <a:xfrm>
              <a:off x="7004050" y="2559051"/>
              <a:ext cx="1123950" cy="795491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/>
            <p:nvPr/>
          </p:nvCxnSpPr>
          <p:spPr>
            <a:xfrm flipV="1">
              <a:off x="7025121" y="3490395"/>
              <a:ext cx="1102879" cy="26126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uadroTexto 40"/>
            <p:cNvSpPr txBox="1"/>
            <p:nvPr/>
          </p:nvSpPr>
          <p:spPr>
            <a:xfrm>
              <a:off x="8092101" y="3240405"/>
              <a:ext cx="37898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>
                  <a:solidFill>
                    <a:srgbClr val="C00000"/>
                  </a:solidFill>
                </a:rPr>
                <a:t> MEDICIÓN: </a:t>
              </a:r>
              <a:r>
                <a:rPr lang="es-VE" b="1" dirty="0" smtClean="0"/>
                <a:t>Método del Porcentaje</a:t>
              </a:r>
            </a:p>
            <a:p>
              <a:r>
                <a:rPr lang="es-VE" b="1" dirty="0"/>
                <a:t> </a:t>
              </a:r>
              <a:r>
                <a:rPr lang="es-VE" b="1" dirty="0" smtClean="0"/>
                <a:t>                     de Terminación</a:t>
              </a:r>
              <a:endParaRPr lang="es-VE" b="1" dirty="0"/>
            </a:p>
          </p:txBody>
        </p:sp>
      </p:grpSp>
      <p:grpSp>
        <p:nvGrpSpPr>
          <p:cNvPr id="52" name="Grupo 51"/>
          <p:cNvGrpSpPr/>
          <p:nvPr/>
        </p:nvGrpSpPr>
        <p:grpSpPr>
          <a:xfrm>
            <a:off x="4866350" y="4693781"/>
            <a:ext cx="7397060" cy="1066653"/>
            <a:chOff x="4866350" y="4693781"/>
            <a:chExt cx="7397060" cy="1066653"/>
          </a:xfrm>
        </p:grpSpPr>
        <p:cxnSp>
          <p:nvCxnSpPr>
            <p:cNvPr id="42" name="Conector recto de flecha 41"/>
            <p:cNvCxnSpPr/>
            <p:nvPr/>
          </p:nvCxnSpPr>
          <p:spPr>
            <a:xfrm flipV="1">
              <a:off x="4875058" y="4869833"/>
              <a:ext cx="3252942" cy="3135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CuadroTexto 44"/>
            <p:cNvSpPr txBox="1"/>
            <p:nvPr/>
          </p:nvSpPr>
          <p:spPr>
            <a:xfrm>
              <a:off x="8092100" y="4693781"/>
              <a:ext cx="40363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>
                  <a:solidFill>
                    <a:srgbClr val="C00000"/>
                  </a:solidFill>
                </a:rPr>
                <a:t> MEDICIÓN: </a:t>
              </a:r>
              <a:r>
                <a:rPr lang="es-VE" sz="1600" b="1" dirty="0" smtClean="0"/>
                <a:t>Método del Interés Efectivo</a:t>
              </a:r>
              <a:endParaRPr lang="es-VE" sz="1600" b="1" dirty="0"/>
            </a:p>
          </p:txBody>
        </p:sp>
        <p:cxnSp>
          <p:nvCxnSpPr>
            <p:cNvPr id="46" name="Conector recto de flecha 45"/>
            <p:cNvCxnSpPr/>
            <p:nvPr/>
          </p:nvCxnSpPr>
          <p:spPr>
            <a:xfrm flipV="1">
              <a:off x="4875925" y="5095383"/>
              <a:ext cx="3252942" cy="3135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uadroTexto 46"/>
            <p:cNvSpPr txBox="1"/>
            <p:nvPr/>
          </p:nvSpPr>
          <p:spPr>
            <a:xfrm>
              <a:off x="8092967" y="4919331"/>
              <a:ext cx="4170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>
                  <a:solidFill>
                    <a:srgbClr val="C00000"/>
                  </a:solidFill>
                </a:rPr>
                <a:t> MEDICIÓN: </a:t>
              </a:r>
              <a:r>
                <a:rPr lang="es-VE" sz="1600" b="1" dirty="0" smtClean="0"/>
                <a:t>Base Acumulación o Devengo</a:t>
              </a:r>
              <a:endParaRPr lang="es-VE" sz="1600" b="1" dirty="0"/>
            </a:p>
          </p:txBody>
        </p:sp>
        <p:cxnSp>
          <p:nvCxnSpPr>
            <p:cNvPr id="48" name="Conector recto de flecha 47"/>
            <p:cNvCxnSpPr/>
            <p:nvPr/>
          </p:nvCxnSpPr>
          <p:spPr>
            <a:xfrm flipV="1">
              <a:off x="4866350" y="5320933"/>
              <a:ext cx="3252942" cy="3135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uadroTexto 48"/>
            <p:cNvSpPr txBox="1"/>
            <p:nvPr/>
          </p:nvSpPr>
          <p:spPr>
            <a:xfrm>
              <a:off x="8083392" y="5144881"/>
              <a:ext cx="403639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b="1" dirty="0" smtClean="0">
                  <a:solidFill>
                    <a:srgbClr val="C00000"/>
                  </a:solidFill>
                </a:rPr>
                <a:t> MEDICIÓN: </a:t>
              </a:r>
              <a:r>
                <a:rPr lang="es-VE" sz="1600" b="1" dirty="0" smtClean="0"/>
                <a:t>Importe aprobado por</a:t>
              </a:r>
            </a:p>
            <a:p>
              <a:r>
                <a:rPr lang="es-VE" sz="1600" b="1" dirty="0"/>
                <a:t> </a:t>
              </a:r>
              <a:r>
                <a:rPr lang="es-VE" sz="1600" b="1" dirty="0" smtClean="0"/>
                <a:t>                         Asamblea de Socios</a:t>
              </a:r>
              <a:endParaRPr lang="es-VE" sz="1600" b="1" dirty="0"/>
            </a:p>
          </p:txBody>
        </p:sp>
      </p:grp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35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3049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20 - Arrendamientos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cxnSp>
        <p:nvCxnSpPr>
          <p:cNvPr id="3" name="Conector recto 2"/>
          <p:cNvCxnSpPr/>
          <p:nvPr/>
        </p:nvCxnSpPr>
        <p:spPr>
          <a:xfrm flipH="1">
            <a:off x="6899683" y="1695576"/>
            <a:ext cx="534154" cy="423894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o 5"/>
          <p:cNvGrpSpPr/>
          <p:nvPr/>
        </p:nvGrpSpPr>
        <p:grpSpPr>
          <a:xfrm>
            <a:off x="3260489" y="1278436"/>
            <a:ext cx="2675274" cy="647918"/>
            <a:chOff x="3270939" y="1760873"/>
            <a:chExt cx="2675274" cy="647918"/>
          </a:xfrm>
        </p:grpSpPr>
        <p:sp>
          <p:nvSpPr>
            <p:cNvPr id="4" name="Proceso alternativo 3"/>
            <p:cNvSpPr/>
            <p:nvPr/>
          </p:nvSpPr>
          <p:spPr>
            <a:xfrm>
              <a:off x="3270939" y="1760873"/>
              <a:ext cx="2675274" cy="647918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3438144" y="1776550"/>
              <a:ext cx="2351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3200" b="1" dirty="0" smtClean="0">
                  <a:solidFill>
                    <a:schemeClr val="bg1"/>
                  </a:solidFill>
                </a:rPr>
                <a:t>OPERATIVO</a:t>
              </a:r>
              <a:endParaRPr lang="es-VE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8773886" y="1262759"/>
            <a:ext cx="2675274" cy="647918"/>
            <a:chOff x="3270939" y="1760873"/>
            <a:chExt cx="2675274" cy="647918"/>
          </a:xfrm>
        </p:grpSpPr>
        <p:sp>
          <p:nvSpPr>
            <p:cNvPr id="8" name="Proceso alternativo 7"/>
            <p:cNvSpPr/>
            <p:nvPr/>
          </p:nvSpPr>
          <p:spPr>
            <a:xfrm>
              <a:off x="3270939" y="1760873"/>
              <a:ext cx="2675274" cy="647918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3438144" y="1776550"/>
              <a:ext cx="2351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3200" b="1" dirty="0" smtClean="0">
                  <a:solidFill>
                    <a:schemeClr val="bg1"/>
                  </a:solidFill>
                </a:rPr>
                <a:t>FINANCIERO</a:t>
              </a:r>
              <a:endParaRPr lang="es-VE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CuadroTexto 9"/>
          <p:cNvSpPr txBox="1"/>
          <p:nvPr/>
        </p:nvSpPr>
        <p:spPr>
          <a:xfrm>
            <a:off x="2753650" y="2116183"/>
            <a:ext cx="3866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dirty="0" smtClean="0"/>
              <a:t>Un arrendamiento que no transfiere sustancialmente todos los riesgos y ventajas asociados a la propiedad.</a:t>
            </a:r>
            <a:endParaRPr lang="es-VE" dirty="0"/>
          </a:p>
        </p:txBody>
      </p:sp>
      <p:sp>
        <p:nvSpPr>
          <p:cNvPr id="11" name="CuadroTexto 10"/>
          <p:cNvSpPr txBox="1"/>
          <p:nvPr/>
        </p:nvSpPr>
        <p:spPr>
          <a:xfrm>
            <a:off x="7582554" y="2092100"/>
            <a:ext cx="3866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dirty="0" smtClean="0"/>
              <a:t>Un arrendamiento que transfiere sustancialmente todos los riesgos y ventajas asociados a la propiedad.</a:t>
            </a:r>
            <a:endParaRPr lang="es-VE" dirty="0"/>
          </a:p>
        </p:txBody>
      </p:sp>
      <p:sp>
        <p:nvSpPr>
          <p:cNvPr id="12" name="CuadroTexto 11"/>
          <p:cNvSpPr txBox="1"/>
          <p:nvPr/>
        </p:nvSpPr>
        <p:spPr>
          <a:xfrm>
            <a:off x="2494888" y="3053588"/>
            <a:ext cx="44047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Arrendatario:</a:t>
            </a:r>
          </a:p>
          <a:p>
            <a:r>
              <a:rPr lang="es-VE" dirty="0" smtClean="0"/>
              <a:t>Reconoce en sus estados financieros un gasto a lo largo de la duración del contrato</a:t>
            </a:r>
          </a:p>
          <a:p>
            <a:endParaRPr lang="es-VE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346171" y="3963634"/>
            <a:ext cx="44047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Arrendador:</a:t>
            </a:r>
          </a:p>
          <a:p>
            <a:r>
              <a:rPr lang="es-VE" dirty="0" smtClean="0"/>
              <a:t>Reconoce en sus estados financieros un ingreso a lo largo de la duración del contrato y adicionalmente la medición que corresponda al activo arrendado</a:t>
            </a:r>
          </a:p>
          <a:p>
            <a:endParaRPr lang="es-VE" dirty="0"/>
          </a:p>
        </p:txBody>
      </p:sp>
      <p:sp>
        <p:nvSpPr>
          <p:cNvPr id="14" name="CuadroTexto 13"/>
          <p:cNvSpPr txBox="1"/>
          <p:nvPr/>
        </p:nvSpPr>
        <p:spPr>
          <a:xfrm>
            <a:off x="7330566" y="2991737"/>
            <a:ext cx="4709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600" b="1" dirty="0" smtClean="0"/>
              <a:t>Arrendatario:</a:t>
            </a:r>
          </a:p>
          <a:p>
            <a:r>
              <a:rPr lang="es-VE" sz="1600" dirty="0" smtClean="0"/>
              <a:t>Al comienzo del plazo del arrendamiento reconoce un activo y un pasivo por el VR del bien arrendado</a:t>
            </a:r>
          </a:p>
          <a:p>
            <a:pPr algn="just"/>
            <a:r>
              <a:rPr lang="es-VE" sz="1600" b="1" dirty="0" smtClean="0"/>
              <a:t>Medición Posterior: </a:t>
            </a:r>
            <a:r>
              <a:rPr lang="es-VE" sz="1600" dirty="0" smtClean="0"/>
              <a:t>Distribuye el canon entre la reducción de la deuda y el gasto financiero</a:t>
            </a:r>
          </a:p>
          <a:p>
            <a:endParaRPr lang="es-VE" sz="16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7115380" y="4364856"/>
            <a:ext cx="49651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600" b="1" dirty="0" smtClean="0"/>
              <a:t>Arrendador:</a:t>
            </a:r>
          </a:p>
          <a:p>
            <a:r>
              <a:rPr lang="es-VE" sz="1600" dirty="0"/>
              <a:t>Al comienzo del plazo del arrendamiento reconoce </a:t>
            </a:r>
            <a:r>
              <a:rPr lang="es-VE" sz="1600" dirty="0" smtClean="0"/>
              <a:t>una cuenta por cobrar y desincorpora el activo arrendado.</a:t>
            </a:r>
            <a:endParaRPr lang="es-VE" sz="1600" dirty="0"/>
          </a:p>
          <a:p>
            <a:pPr algn="just"/>
            <a:r>
              <a:rPr lang="es-VE" sz="1600" b="1" dirty="0"/>
              <a:t>Medición Posterior: </a:t>
            </a:r>
            <a:r>
              <a:rPr lang="es-VE" sz="1600" dirty="0"/>
              <a:t>Distribuye el canon entre la reducción de la </a:t>
            </a:r>
            <a:r>
              <a:rPr lang="es-VE" sz="1600" dirty="0" smtClean="0"/>
              <a:t>cuenta por cobrar  </a:t>
            </a:r>
            <a:r>
              <a:rPr lang="es-VE" sz="1600" dirty="0"/>
              <a:t>y el </a:t>
            </a:r>
            <a:r>
              <a:rPr lang="es-VE" sz="1600" dirty="0" smtClean="0"/>
              <a:t>ingreso financiero.</a:t>
            </a:r>
            <a:endParaRPr lang="es-VE" sz="1600" dirty="0"/>
          </a:p>
          <a:p>
            <a:endParaRPr lang="es-VE" sz="1600" dirty="0"/>
          </a:p>
        </p:txBody>
      </p:sp>
      <p:sp>
        <p:nvSpPr>
          <p:cNvPr id="16" name="Marcador de número de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36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2608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37</a:t>
            </a:fld>
            <a:endParaRPr lang="es-VE"/>
          </a:p>
        </p:txBody>
      </p:sp>
      <p:sp>
        <p:nvSpPr>
          <p:cNvPr id="5" name="CuadroTexto 4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25 – Costos por Préstamos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9" name="Grupo 8"/>
          <p:cNvGrpSpPr/>
          <p:nvPr/>
        </p:nvGrpSpPr>
        <p:grpSpPr>
          <a:xfrm>
            <a:off x="2967261" y="1386739"/>
            <a:ext cx="2688699" cy="569229"/>
            <a:chOff x="4880839" y="1859078"/>
            <a:chExt cx="2335099" cy="569229"/>
          </a:xfrm>
        </p:grpSpPr>
        <p:sp>
          <p:nvSpPr>
            <p:cNvPr id="8" name="Rectángulo redondeado 7"/>
            <p:cNvSpPr/>
            <p:nvPr/>
          </p:nvSpPr>
          <p:spPr>
            <a:xfrm>
              <a:off x="4905060" y="1859078"/>
              <a:ext cx="2221469" cy="56922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4880839" y="1924971"/>
              <a:ext cx="2335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2400" b="1" dirty="0" smtClean="0">
                  <a:solidFill>
                    <a:schemeClr val="bg1"/>
                  </a:solidFill>
                </a:rPr>
                <a:t>¿ Qué se incluye?</a:t>
              </a:r>
              <a:endParaRPr lang="es-VE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CuadroTexto 9"/>
          <p:cNvSpPr txBox="1"/>
          <p:nvPr/>
        </p:nvSpPr>
        <p:spPr>
          <a:xfrm>
            <a:off x="3079286" y="2186082"/>
            <a:ext cx="832043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+mj-lt"/>
              <a:buAutoNum type="alphaLcParenR"/>
            </a:pPr>
            <a:r>
              <a:rPr lang="es-VE" sz="2400" dirty="0"/>
              <a:t>L</a:t>
            </a:r>
            <a:r>
              <a:rPr lang="es-VE" sz="2400" dirty="0" smtClean="0"/>
              <a:t>os importes por concepto de </a:t>
            </a:r>
            <a:r>
              <a:rPr lang="es-VE" sz="2400" dirty="0"/>
              <a:t>intereses calculados utilizando el </a:t>
            </a:r>
            <a:r>
              <a:rPr lang="es-VE" sz="2400" b="1" dirty="0"/>
              <a:t>método del </a:t>
            </a:r>
            <a:r>
              <a:rPr lang="es-VE" sz="2400" b="1" dirty="0" smtClean="0"/>
              <a:t>interés efectivo (Ver S-11)</a:t>
            </a:r>
            <a:r>
              <a:rPr lang="es-VE" sz="2400" dirty="0" smtClean="0"/>
              <a:t>;</a:t>
            </a:r>
            <a:endParaRPr lang="es-VE" sz="2400" dirty="0"/>
          </a:p>
          <a:p>
            <a:pPr marL="342900" indent="-342900" algn="just">
              <a:spcAft>
                <a:spcPts val="600"/>
              </a:spcAft>
              <a:buFont typeface="+mj-lt"/>
              <a:buAutoNum type="alphaLcParenR"/>
            </a:pPr>
            <a:r>
              <a:rPr lang="es-VE" sz="2400" dirty="0" smtClean="0"/>
              <a:t>Las </a:t>
            </a:r>
            <a:r>
              <a:rPr lang="es-VE" sz="2400" dirty="0"/>
              <a:t>cargas financieras con respecto a los </a:t>
            </a:r>
            <a:r>
              <a:rPr lang="es-VE" sz="2400" b="1" dirty="0"/>
              <a:t>arrendamientos </a:t>
            </a:r>
            <a:r>
              <a:rPr lang="es-VE" sz="2400" b="1" dirty="0" smtClean="0"/>
              <a:t>financieros (Ver S-20)</a:t>
            </a:r>
            <a:r>
              <a:rPr lang="es-VE" sz="2400" dirty="0" smtClean="0"/>
              <a:t>; </a:t>
            </a:r>
            <a:r>
              <a:rPr lang="es-VE" sz="2400" dirty="0"/>
              <a:t>y</a:t>
            </a:r>
          </a:p>
          <a:p>
            <a:pPr marL="342900" indent="-342900" algn="just">
              <a:spcAft>
                <a:spcPts val="600"/>
              </a:spcAft>
              <a:buFont typeface="+mj-lt"/>
              <a:buAutoNum type="alphaLcParenR"/>
            </a:pPr>
            <a:r>
              <a:rPr lang="es-VE" sz="2400" dirty="0" smtClean="0"/>
              <a:t>Las </a:t>
            </a:r>
            <a:r>
              <a:rPr lang="es-VE" sz="2400" dirty="0"/>
              <a:t>diferencias </a:t>
            </a:r>
            <a:r>
              <a:rPr lang="es-VE" sz="2400" dirty="0" smtClean="0"/>
              <a:t>en cambio, </a:t>
            </a:r>
            <a:r>
              <a:rPr lang="es-VE" sz="2400" dirty="0"/>
              <a:t>procedentes de préstamos en </a:t>
            </a:r>
            <a:r>
              <a:rPr lang="es-VE" sz="2400" dirty="0" smtClean="0"/>
              <a:t>moneda extranjera </a:t>
            </a:r>
            <a:r>
              <a:rPr lang="es-VE" sz="2400" dirty="0"/>
              <a:t>en la medida en que se consideren ajustes de los costos </a:t>
            </a:r>
            <a:r>
              <a:rPr lang="es-VE" sz="2400" dirty="0" smtClean="0"/>
              <a:t>por intereses</a:t>
            </a:r>
            <a:r>
              <a:rPr lang="es-VE" sz="2400" dirty="0"/>
              <a:t>.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821922" y="5462177"/>
            <a:ext cx="8932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solidFill>
                  <a:srgbClr val="C00000"/>
                </a:solidFill>
              </a:rPr>
              <a:t>Todo costo por préstamo se reconoce en los resultados del periodo</a:t>
            </a:r>
            <a:endParaRPr lang="es-VE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00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28 – Beneficios a los Empleados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4" name="4 Grupo"/>
          <p:cNvGrpSpPr>
            <a:grpSpLocks/>
          </p:cNvGrpSpPr>
          <p:nvPr/>
        </p:nvGrpSpPr>
        <p:grpSpPr bwMode="auto">
          <a:xfrm>
            <a:off x="2938090" y="1279765"/>
            <a:ext cx="3107400" cy="760833"/>
            <a:chOff x="539552" y="2204864"/>
            <a:chExt cx="7848872" cy="760152"/>
          </a:xfrm>
        </p:grpSpPr>
        <p:sp>
          <p:nvSpPr>
            <p:cNvPr id="5" name="17 Rectángulo redondeado"/>
            <p:cNvSpPr/>
            <p:nvPr/>
          </p:nvSpPr>
          <p:spPr>
            <a:xfrm>
              <a:off x="539552" y="2204864"/>
              <a:ext cx="7848872" cy="720080"/>
            </a:xfrm>
            <a:prstGeom prst="roundRect">
              <a:avLst/>
            </a:prstGeom>
            <a:solidFill>
              <a:srgbClr val="3366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6" name="3 CuadroTexto"/>
            <p:cNvSpPr txBox="1">
              <a:spLocks noChangeArrowheads="1"/>
            </p:cNvSpPr>
            <p:nvPr/>
          </p:nvSpPr>
          <p:spPr bwMode="auto">
            <a:xfrm>
              <a:off x="683567" y="2319263"/>
              <a:ext cx="7559681" cy="64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b="1" dirty="0">
                  <a:solidFill>
                    <a:schemeClr val="bg1"/>
                  </a:solidFill>
                </a:rPr>
                <a:t>BENEFICIOS  A  CORTO  PLAZO</a:t>
              </a:r>
            </a:p>
          </p:txBody>
        </p:sp>
      </p:grpSp>
      <p:grpSp>
        <p:nvGrpSpPr>
          <p:cNvPr id="7" name="5 Grupo"/>
          <p:cNvGrpSpPr>
            <a:grpSpLocks/>
          </p:cNvGrpSpPr>
          <p:nvPr/>
        </p:nvGrpSpPr>
        <p:grpSpPr bwMode="auto">
          <a:xfrm>
            <a:off x="7572792" y="1279765"/>
            <a:ext cx="3107400" cy="760833"/>
            <a:chOff x="539552" y="2204864"/>
            <a:chExt cx="7848872" cy="760152"/>
          </a:xfrm>
        </p:grpSpPr>
        <p:sp>
          <p:nvSpPr>
            <p:cNvPr id="8" name="21 Rectángulo redondeado"/>
            <p:cNvSpPr/>
            <p:nvPr/>
          </p:nvSpPr>
          <p:spPr>
            <a:xfrm>
              <a:off x="539552" y="2204864"/>
              <a:ext cx="7848872" cy="720080"/>
            </a:xfrm>
            <a:prstGeom prst="roundRect">
              <a:avLst/>
            </a:prstGeom>
            <a:solidFill>
              <a:srgbClr val="FF66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9" name="7 CuadroTexto"/>
            <p:cNvSpPr txBox="1">
              <a:spLocks noChangeArrowheads="1"/>
            </p:cNvSpPr>
            <p:nvPr/>
          </p:nvSpPr>
          <p:spPr bwMode="auto">
            <a:xfrm>
              <a:off x="683569" y="2319263"/>
              <a:ext cx="7506885" cy="64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b="1" dirty="0">
                  <a:solidFill>
                    <a:schemeClr val="bg1"/>
                  </a:solidFill>
                </a:rPr>
                <a:t>BENEFICIOS  POST-EMPLEO</a:t>
              </a:r>
            </a:p>
          </p:txBody>
        </p:sp>
      </p:grpSp>
      <p:grpSp>
        <p:nvGrpSpPr>
          <p:cNvPr id="10" name="8 Grupo"/>
          <p:cNvGrpSpPr>
            <a:grpSpLocks/>
          </p:cNvGrpSpPr>
          <p:nvPr/>
        </p:nvGrpSpPr>
        <p:grpSpPr bwMode="auto">
          <a:xfrm>
            <a:off x="2760435" y="3585612"/>
            <a:ext cx="3107400" cy="760226"/>
            <a:chOff x="539552" y="2204864"/>
            <a:chExt cx="7848872" cy="761223"/>
          </a:xfrm>
        </p:grpSpPr>
        <p:sp>
          <p:nvSpPr>
            <p:cNvPr id="11" name="24 Rectángulo redondeado"/>
            <p:cNvSpPr/>
            <p:nvPr/>
          </p:nvSpPr>
          <p:spPr>
            <a:xfrm>
              <a:off x="539552" y="2204864"/>
              <a:ext cx="7848872" cy="720080"/>
            </a:xfrm>
            <a:prstGeom prst="roundRect">
              <a:avLst/>
            </a:prstGeom>
            <a:solidFill>
              <a:srgbClr val="8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2" name="10 CuadroTexto"/>
            <p:cNvSpPr txBox="1">
              <a:spLocks noChangeArrowheads="1"/>
            </p:cNvSpPr>
            <p:nvPr/>
          </p:nvSpPr>
          <p:spPr bwMode="auto">
            <a:xfrm>
              <a:off x="683569" y="2318908"/>
              <a:ext cx="7599271" cy="647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b="1" dirty="0">
                  <a:solidFill>
                    <a:schemeClr val="bg1"/>
                  </a:solidFill>
                </a:rPr>
                <a:t>OTROS  BENEFICIOS  A  LARGO  PLAZO</a:t>
              </a:r>
            </a:p>
          </p:txBody>
        </p:sp>
      </p:grpSp>
      <p:grpSp>
        <p:nvGrpSpPr>
          <p:cNvPr id="13" name="11 Grupo"/>
          <p:cNvGrpSpPr>
            <a:grpSpLocks/>
          </p:cNvGrpSpPr>
          <p:nvPr/>
        </p:nvGrpSpPr>
        <p:grpSpPr bwMode="auto">
          <a:xfrm>
            <a:off x="7494415" y="3627236"/>
            <a:ext cx="3107400" cy="790871"/>
            <a:chOff x="539552" y="2204864"/>
            <a:chExt cx="7848872" cy="1728326"/>
          </a:xfrm>
          <a:solidFill>
            <a:srgbClr val="002060"/>
          </a:solidFill>
        </p:grpSpPr>
        <p:sp>
          <p:nvSpPr>
            <p:cNvPr id="14" name="27 Rectángulo redondeado"/>
            <p:cNvSpPr/>
            <p:nvPr/>
          </p:nvSpPr>
          <p:spPr>
            <a:xfrm>
              <a:off x="539552" y="2204864"/>
              <a:ext cx="7848872" cy="1728326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5" name="28 CuadroTexto"/>
            <p:cNvSpPr txBox="1"/>
            <p:nvPr/>
          </p:nvSpPr>
          <p:spPr>
            <a:xfrm>
              <a:off x="610991" y="2319134"/>
              <a:ext cx="7705991" cy="1412456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spcAft>
                  <a:spcPts val="600"/>
                </a:spcAft>
                <a:defRPr/>
              </a:pPr>
              <a:r>
                <a:rPr lang="es-ES" b="1" dirty="0">
                  <a:solidFill>
                    <a:schemeClr val="bg1"/>
                  </a:solidFill>
                  <a:latin typeface="Arial" charset="0"/>
                </a:rPr>
                <a:t>BENEFICIOS  POR  TERMINACIÓN</a:t>
              </a:r>
            </a:p>
          </p:txBody>
        </p:sp>
      </p:grpSp>
      <p:cxnSp>
        <p:nvCxnSpPr>
          <p:cNvPr id="16" name="Conector recto 15"/>
          <p:cNvCxnSpPr/>
          <p:nvPr/>
        </p:nvCxnSpPr>
        <p:spPr>
          <a:xfrm flipH="1">
            <a:off x="6421655" y="1649007"/>
            <a:ext cx="534154" cy="423894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633472" y="2074441"/>
            <a:ext cx="40965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VE" dirty="0" smtClean="0"/>
              <a:t>Contraprestación a trabajadores que será </a:t>
            </a:r>
            <a:r>
              <a:rPr lang="es-ES" altLang="es-VE" dirty="0"/>
              <a:t>totalmente atendido en el término de los doce (12) meses siguientes al cierre del periodo en el cual el empleado prestó sus </a:t>
            </a:r>
            <a:r>
              <a:rPr lang="es-ES" altLang="es-VE" dirty="0" smtClean="0"/>
              <a:t>servicios.</a:t>
            </a:r>
            <a:endParaRPr lang="es-VE" dirty="0"/>
          </a:p>
        </p:txBody>
      </p:sp>
      <p:sp>
        <p:nvSpPr>
          <p:cNvPr id="18" name="CuadroTexto 17"/>
          <p:cNvSpPr txBox="1"/>
          <p:nvPr/>
        </p:nvSpPr>
        <p:spPr>
          <a:xfrm>
            <a:off x="6940133" y="2074441"/>
            <a:ext cx="50620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es-ES" sz="1600" dirty="0">
                <a:latin typeface="Arial" charset="0"/>
              </a:rPr>
              <a:t>Son los beneficios que se pagan a los empleados,  después de completar su periodo de empleo en la entidad. </a:t>
            </a:r>
          </a:p>
          <a:p>
            <a:pPr marL="446088" indent="-446088" algn="just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s-ES" sz="1600" dirty="0">
                <a:latin typeface="Arial" charset="0"/>
              </a:rPr>
              <a:t>Planes de Aportaciones </a:t>
            </a:r>
            <a:r>
              <a:rPr lang="es-ES" sz="1600" dirty="0" smtClean="0">
                <a:latin typeface="Arial" charset="0"/>
              </a:rPr>
              <a:t>Definidas; </a:t>
            </a:r>
            <a:r>
              <a:rPr lang="es-ES" sz="1600" dirty="0">
                <a:latin typeface="Arial" charset="0"/>
              </a:rPr>
              <a:t>o </a:t>
            </a:r>
          </a:p>
          <a:p>
            <a:pPr marL="446088" indent="-446088" algn="just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s-ES" sz="1600" dirty="0">
                <a:latin typeface="Arial" charset="0"/>
              </a:rPr>
              <a:t>Planes de Beneficios Definidos.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2265879" y="4459733"/>
            <a:ext cx="4096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es-VE" dirty="0" smtClean="0"/>
              <a:t>Contraprestación a trabajadores cuyo pago vence más allá de </a:t>
            </a:r>
            <a:r>
              <a:rPr lang="es-ES" altLang="es-VE" dirty="0"/>
              <a:t>los doce (12) meses siguientes al cierre del periodo en el cual el empleado prestó sus </a:t>
            </a:r>
            <a:r>
              <a:rPr lang="es-ES" altLang="es-VE" dirty="0" smtClean="0"/>
              <a:t>servicios.</a:t>
            </a:r>
            <a:endParaRPr lang="es-VE" dirty="0"/>
          </a:p>
        </p:txBody>
      </p:sp>
      <p:sp>
        <p:nvSpPr>
          <p:cNvPr id="20" name="CuadroTexto 19"/>
          <p:cNvSpPr txBox="1"/>
          <p:nvPr/>
        </p:nvSpPr>
        <p:spPr>
          <a:xfrm>
            <a:off x="6648395" y="4588591"/>
            <a:ext cx="53537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es-ES" sz="1600" dirty="0">
                <a:latin typeface="Arial" charset="0"/>
              </a:rPr>
              <a:t>Son los beneficios </a:t>
            </a:r>
            <a:r>
              <a:rPr lang="es-ES" sz="1600" dirty="0" smtClean="0">
                <a:latin typeface="Arial" charset="0"/>
              </a:rPr>
              <a:t>causados por la finalización del vínculo laboral  y no por completar su periodo de empleo. </a:t>
            </a:r>
            <a:endParaRPr lang="es-ES" sz="1600" dirty="0">
              <a:latin typeface="Arial" charset="0"/>
            </a:endParaRPr>
          </a:p>
          <a:p>
            <a:pPr marL="446088" indent="-446088" algn="just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s-ES" sz="1600" dirty="0" smtClean="0">
                <a:latin typeface="Arial" charset="0"/>
              </a:rPr>
              <a:t>Por decisión de la entidad</a:t>
            </a:r>
            <a:endParaRPr lang="es-ES" sz="1600" dirty="0">
              <a:latin typeface="Arial" charset="0"/>
            </a:endParaRPr>
          </a:p>
          <a:p>
            <a:pPr marL="446088" indent="-446088" algn="just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s-ES" sz="1600" dirty="0" smtClean="0">
                <a:latin typeface="Arial" charset="0"/>
              </a:rPr>
              <a:t>Por decisión del trabajador.</a:t>
            </a:r>
            <a:endParaRPr lang="es-ES" sz="1600" dirty="0">
              <a:latin typeface="Arial" charset="0"/>
            </a:endParaRPr>
          </a:p>
        </p:txBody>
      </p:sp>
      <p:sp>
        <p:nvSpPr>
          <p:cNvPr id="21" name="Pentágono 20"/>
          <p:cNvSpPr/>
          <p:nvPr/>
        </p:nvSpPr>
        <p:spPr>
          <a:xfrm flipH="1">
            <a:off x="10393680" y="3178430"/>
            <a:ext cx="1608472" cy="403774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/>
          <p:cNvSpPr txBox="1"/>
          <p:nvPr/>
        </p:nvSpPr>
        <p:spPr>
          <a:xfrm>
            <a:off x="10601815" y="3139440"/>
            <a:ext cx="134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200" b="1" dirty="0" smtClean="0">
                <a:solidFill>
                  <a:schemeClr val="bg1"/>
                </a:solidFill>
              </a:rPr>
              <a:t>Requiere Cálculo Actuarial</a:t>
            </a:r>
            <a:endParaRPr lang="es-VE" sz="1200" b="1" dirty="0">
              <a:solidFill>
                <a:schemeClr val="bg1"/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38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1459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4778" y="6303916"/>
            <a:ext cx="8259878" cy="330860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r>
              <a:rPr lang="es-VE" sz="15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Federación de Colegios de Contadores Públicos de la República Bolivariana de Venezuela</a:t>
            </a:r>
            <a:endParaRPr lang="es-VE" sz="15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0" y="6225187"/>
            <a:ext cx="9919121" cy="12111"/>
          </a:xfrm>
          <a:prstGeom prst="line">
            <a:avLst/>
          </a:prstGeom>
          <a:ln w="57150">
            <a:solidFill>
              <a:srgbClr val="E1A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748931" y="344875"/>
            <a:ext cx="91016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Una introducción a la 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NIIF para la PYMES</a:t>
            </a:r>
            <a:r>
              <a:rPr lang="es-VE" dirty="0" smtClean="0">
                <a:solidFill>
                  <a:schemeClr val="bg1"/>
                </a:solidFill>
                <a:latin typeface="AR BLANCA" panose="02000000000000000000" pitchFamily="2" charset="0"/>
              </a:rPr>
              <a:t>(2015)</a:t>
            </a:r>
            <a:r>
              <a:rPr lang="es-VE" sz="4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 </a:t>
            </a:r>
            <a:endParaRPr lang="es-VE" sz="40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pic>
        <p:nvPicPr>
          <p:cNvPr id="7" name="0 Imagen" descr="Imag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28" y="373729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92" y="1762106"/>
            <a:ext cx="3592287" cy="3592287"/>
          </a:xfrm>
          <a:prstGeom prst="rect">
            <a:avLst/>
          </a:prstGeom>
          <a:ln w="44450" cmpd="thinThick">
            <a:solidFill>
              <a:schemeClr val="accent4">
                <a:lumMod val="75000"/>
                <a:alpha val="98000"/>
              </a:schemeClr>
            </a:solidFill>
          </a:ln>
        </p:spPr>
      </p:pic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pPr/>
              <a:t>39</a:t>
            </a:fld>
            <a:endParaRPr lang="es-VE"/>
          </a:p>
        </p:txBody>
      </p:sp>
      <p:sp>
        <p:nvSpPr>
          <p:cNvPr id="12" name="CuadroTexto 11"/>
          <p:cNvSpPr txBox="1"/>
          <p:nvPr/>
        </p:nvSpPr>
        <p:spPr>
          <a:xfrm>
            <a:off x="3117654" y="5528180"/>
            <a:ext cx="4250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M. Sc.</a:t>
            </a:r>
            <a:r>
              <a:rPr lang="es-VE" sz="2800" dirty="0" smtClean="0">
                <a:solidFill>
                  <a:schemeClr val="bg1"/>
                </a:solidFill>
              </a:rPr>
              <a:t> </a:t>
            </a:r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Norelly Pinto Vargas</a:t>
            </a:r>
            <a:endParaRPr lang="es-VE" sz="28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54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/>
          <p:cNvSpPr txBox="1"/>
          <p:nvPr/>
        </p:nvSpPr>
        <p:spPr>
          <a:xfrm>
            <a:off x="2634199" y="486981"/>
            <a:ext cx="9355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La Fundación IFRS</a:t>
            </a:r>
            <a:endParaRPr lang="es-VE" sz="36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19" name="Grupo 18"/>
          <p:cNvGrpSpPr/>
          <p:nvPr/>
        </p:nvGrpSpPr>
        <p:grpSpPr>
          <a:xfrm>
            <a:off x="3521733" y="1260078"/>
            <a:ext cx="7372344" cy="4627302"/>
            <a:chOff x="3521733" y="1260078"/>
            <a:chExt cx="7372344" cy="4627302"/>
          </a:xfrm>
        </p:grpSpPr>
        <p:grpSp>
          <p:nvGrpSpPr>
            <p:cNvPr id="17" name="Grupo 16"/>
            <p:cNvGrpSpPr/>
            <p:nvPr/>
          </p:nvGrpSpPr>
          <p:grpSpPr>
            <a:xfrm>
              <a:off x="3521733" y="1260078"/>
              <a:ext cx="7372344" cy="4474902"/>
              <a:chOff x="3521733" y="1260078"/>
              <a:chExt cx="7372344" cy="4474902"/>
            </a:xfrm>
          </p:grpSpPr>
          <p:pic>
            <p:nvPicPr>
              <p:cNvPr id="4" name="Imagen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388" r="-313"/>
              <a:stretch/>
            </p:blipFill>
            <p:spPr>
              <a:xfrm>
                <a:off x="3521733" y="1260078"/>
                <a:ext cx="7109113" cy="2542228"/>
              </a:xfrm>
              <a:prstGeom prst="rect">
                <a:avLst/>
              </a:prstGeom>
            </p:spPr>
          </p:pic>
          <p:grpSp>
            <p:nvGrpSpPr>
              <p:cNvPr id="5" name="Grupo 4"/>
              <p:cNvGrpSpPr/>
              <p:nvPr/>
            </p:nvGrpSpPr>
            <p:grpSpPr>
              <a:xfrm>
                <a:off x="7734300" y="3951346"/>
                <a:ext cx="2772217" cy="1770329"/>
                <a:chOff x="7670800" y="4283625"/>
                <a:chExt cx="2876550" cy="1871723"/>
              </a:xfrm>
            </p:grpSpPr>
            <p:sp>
              <p:nvSpPr>
                <p:cNvPr id="6" name="Rectángulo 5"/>
                <p:cNvSpPr/>
                <p:nvPr/>
              </p:nvSpPr>
              <p:spPr>
                <a:xfrm>
                  <a:off x="7670800" y="4283625"/>
                  <a:ext cx="1410682" cy="186952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VE"/>
                </a:p>
              </p:txBody>
            </p:sp>
            <p:grpSp>
              <p:nvGrpSpPr>
                <p:cNvPr id="7" name="Grupo 6"/>
                <p:cNvGrpSpPr/>
                <p:nvPr/>
              </p:nvGrpSpPr>
              <p:grpSpPr>
                <a:xfrm>
                  <a:off x="7701703" y="4283625"/>
                  <a:ext cx="2845647" cy="1871723"/>
                  <a:chOff x="7701703" y="4015809"/>
                  <a:chExt cx="3092450" cy="2139539"/>
                </a:xfrm>
              </p:grpSpPr>
              <p:pic>
                <p:nvPicPr>
                  <p:cNvPr id="8" name="Imagen 7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15625" t="30926" r="35520" b="9815"/>
                  <a:stretch/>
                </p:blipFill>
                <p:spPr>
                  <a:xfrm>
                    <a:off x="7701703" y="4030584"/>
                    <a:ext cx="3092450" cy="2109987"/>
                  </a:xfrm>
                  <a:prstGeom prst="rect">
                    <a:avLst/>
                  </a:prstGeom>
                </p:spPr>
              </p:pic>
              <p:sp>
                <p:nvSpPr>
                  <p:cNvPr id="9" name="Rectángulo 8"/>
                  <p:cNvSpPr/>
                  <p:nvPr/>
                </p:nvSpPr>
                <p:spPr>
                  <a:xfrm>
                    <a:off x="9201150" y="4015809"/>
                    <a:ext cx="1530350" cy="2139539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VE"/>
                  </a:p>
                </p:txBody>
              </p:sp>
            </p:grpSp>
          </p:grpSp>
          <p:pic>
            <p:nvPicPr>
              <p:cNvPr id="10" name="Picture 2" descr="https://www.ifrs.org/content/ifrs/home/_jcr_content/root/responsivegrid/columncontrol/col-3/imagetoptext_copy_co.coreimg.jpeg/1680007712715/ifrs-annotated-issued-2023-400x344px.jpe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8" t="2320" r="2988" b="4367"/>
              <a:stretch/>
            </p:blipFill>
            <p:spPr bwMode="auto">
              <a:xfrm>
                <a:off x="3638599" y="4119949"/>
                <a:ext cx="1836847" cy="16001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6" descr="Norma NIIF para las PYMES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71104" y="4195725"/>
                <a:ext cx="1089318" cy="1539255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" name="Grupo 15"/>
              <p:cNvGrpSpPr/>
              <p:nvPr/>
            </p:nvGrpSpPr>
            <p:grpSpPr>
              <a:xfrm>
                <a:off x="8865444" y="1489687"/>
                <a:ext cx="2028633" cy="1035513"/>
                <a:chOff x="8865444" y="1489687"/>
                <a:chExt cx="2028633" cy="1035513"/>
              </a:xfrm>
            </p:grpSpPr>
            <p:sp>
              <p:nvSpPr>
                <p:cNvPr id="13" name="Rectángulo 12"/>
                <p:cNvSpPr/>
                <p:nvPr/>
              </p:nvSpPr>
              <p:spPr>
                <a:xfrm>
                  <a:off x="9289335" y="1489687"/>
                  <a:ext cx="1604742" cy="10355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VE"/>
                </a:p>
              </p:txBody>
            </p:sp>
            <p:sp>
              <p:nvSpPr>
                <p:cNvPr id="14" name="Rectángulo 13"/>
                <p:cNvSpPr/>
                <p:nvPr/>
              </p:nvSpPr>
              <p:spPr>
                <a:xfrm>
                  <a:off x="8925999" y="1653187"/>
                  <a:ext cx="569229" cy="8720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VE"/>
                </a:p>
              </p:txBody>
            </p:sp>
            <p:sp>
              <p:nvSpPr>
                <p:cNvPr id="15" name="Rectángulo 14"/>
                <p:cNvSpPr/>
                <p:nvPr/>
              </p:nvSpPr>
              <p:spPr>
                <a:xfrm>
                  <a:off x="8865444" y="1859078"/>
                  <a:ext cx="248279" cy="32700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VE"/>
                </a:p>
              </p:txBody>
            </p:sp>
          </p:grpSp>
        </p:grpSp>
        <p:pic>
          <p:nvPicPr>
            <p:cNvPr id="18" name="Picture 6" descr="Norma NIIF para las PYME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504" y="4348125"/>
              <a:ext cx="1089318" cy="153925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199" y="2767421"/>
            <a:ext cx="803352" cy="1034885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57242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Especiales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682115" y="1536598"/>
            <a:ext cx="619490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24 </a:t>
            </a:r>
            <a:r>
              <a:rPr lang="es-VE" sz="2400" dirty="0" smtClean="0"/>
              <a:t>Subvenciones del Gobierno</a:t>
            </a:r>
          </a:p>
          <a:p>
            <a:pPr marL="285750" indent="-285750">
              <a:spcAft>
                <a:spcPts val="18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26 </a:t>
            </a:r>
            <a:r>
              <a:rPr lang="es-VE" sz="2400" dirty="0" smtClean="0"/>
              <a:t>Pagos basados en Acciones</a:t>
            </a:r>
          </a:p>
          <a:p>
            <a:pPr marL="285750" indent="-285750">
              <a:spcAft>
                <a:spcPts val="18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29 </a:t>
            </a:r>
            <a:r>
              <a:rPr lang="es-VE" sz="2400" dirty="0" smtClean="0"/>
              <a:t>Impuestos a las Ganancias</a:t>
            </a:r>
          </a:p>
          <a:p>
            <a:pPr marL="285750" indent="-285750">
              <a:spcAft>
                <a:spcPts val="18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30 </a:t>
            </a:r>
            <a:r>
              <a:rPr lang="es-VE" sz="2400" dirty="0" smtClean="0"/>
              <a:t>Conversión de la Moneda Extranjera</a:t>
            </a:r>
          </a:p>
          <a:p>
            <a:pPr marL="285750" indent="-285750">
              <a:spcAft>
                <a:spcPts val="18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31 </a:t>
            </a:r>
            <a:r>
              <a:rPr lang="es-VE" sz="2400" dirty="0" smtClean="0"/>
              <a:t>Hiperinflación</a:t>
            </a:r>
          </a:p>
          <a:p>
            <a:pPr marL="285750" indent="-285750">
              <a:spcAft>
                <a:spcPts val="18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400" b="1" dirty="0" smtClean="0">
                <a:solidFill>
                  <a:schemeClr val="accent4">
                    <a:lumMod val="75000"/>
                  </a:schemeClr>
                </a:solidFill>
              </a:rPr>
              <a:t>Sección 34 </a:t>
            </a:r>
            <a:r>
              <a:rPr lang="es-VE" sz="2400" dirty="0" smtClean="0"/>
              <a:t>Actividades Especializadas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40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60608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730969" y="1320127"/>
            <a:ext cx="6047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 24 - Subvenciones del Gobierno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Especiales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5796643" y="1877785"/>
            <a:ext cx="6134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000" dirty="0" smtClean="0"/>
              <a:t>Es una ayuda del gobierno en forma de una transferencia de recursos a una entidad en contrapartida del cumplimiento futuro o pasado, de ciertas condiciones relacionadas con sus actividades de operación.</a:t>
            </a:r>
            <a:endParaRPr lang="es-VE" sz="2000" dirty="0"/>
          </a:p>
        </p:txBody>
      </p:sp>
      <p:sp>
        <p:nvSpPr>
          <p:cNvPr id="6" name="CuadroTexto 5"/>
          <p:cNvSpPr txBox="1"/>
          <p:nvPr/>
        </p:nvSpPr>
        <p:spPr>
          <a:xfrm>
            <a:off x="5818234" y="3344271"/>
            <a:ext cx="6074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000" dirty="0" smtClean="0"/>
              <a:t>Se reconocerán como ingreso de actividad ordinaria, según la condición que derive de la subvención</a:t>
            </a:r>
            <a:endParaRPr lang="es-VE" sz="2000" dirty="0"/>
          </a:p>
        </p:txBody>
      </p:sp>
      <p:sp>
        <p:nvSpPr>
          <p:cNvPr id="7" name="CuadroTexto 6"/>
          <p:cNvSpPr txBox="1"/>
          <p:nvPr/>
        </p:nvSpPr>
        <p:spPr>
          <a:xfrm>
            <a:off x="5826488" y="4334871"/>
            <a:ext cx="6074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000" dirty="0" smtClean="0"/>
              <a:t>La medición del ingreso que derive de la subvención de gobierno se medirá al valor razonable del activo recibido o por recibir.</a:t>
            </a:r>
            <a:endParaRPr lang="es-VE" sz="2000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4135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730969" y="1086080"/>
            <a:ext cx="6047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 26 – Pagos basados en Acciones</a:t>
            </a:r>
            <a:endParaRPr lang="es-VE" sz="28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Especiales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5796643" y="1594751"/>
            <a:ext cx="6134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dirty="0" smtClean="0"/>
              <a:t>Son todas las transacciones basadas en un acuerdo entre la entidad </a:t>
            </a:r>
            <a:r>
              <a:rPr lang="es-VE" dirty="0"/>
              <a:t>q</a:t>
            </a:r>
            <a:r>
              <a:rPr lang="es-VE" dirty="0" smtClean="0"/>
              <a:t>ue informa y un tercero que otorga la tercero derecho a recibir, instrumentos de patrimonio o efectivo u otro activo de la entidad,  por importes que están basados en el precio de los Instrumentos de patrimonio de la entidad .</a:t>
            </a:r>
            <a:endParaRPr lang="es-VE" dirty="0"/>
          </a:p>
        </p:txBody>
      </p:sp>
      <p:sp>
        <p:nvSpPr>
          <p:cNvPr id="6" name="CuadroTexto 5"/>
          <p:cNvSpPr txBox="1"/>
          <p:nvPr/>
        </p:nvSpPr>
        <p:spPr>
          <a:xfrm>
            <a:off x="5796643" y="3196287"/>
            <a:ext cx="60744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dirty="0" smtClean="0"/>
              <a:t>Se reconocerán los bienes o servicios recibidos según su naturaleza y el correspondiente efecto en el patrimonio o pasivo, según corresponda.</a:t>
            </a:r>
            <a:endParaRPr lang="es-VE" dirty="0"/>
          </a:p>
        </p:txBody>
      </p:sp>
      <p:sp>
        <p:nvSpPr>
          <p:cNvPr id="7" name="CuadroTexto 6"/>
          <p:cNvSpPr txBox="1"/>
          <p:nvPr/>
        </p:nvSpPr>
        <p:spPr>
          <a:xfrm>
            <a:off x="5796642" y="4243825"/>
            <a:ext cx="6074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s-VE" dirty="0" smtClean="0"/>
              <a:t>Si la transacción se liquida con instrumentos de patrimonio, los Bienes y Servicios y el Incremento de Patrimonio, se medirán al valor razonable de éstos.</a:t>
            </a:r>
          </a:p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s-VE" dirty="0"/>
              <a:t>Si la transacción se liquida con </a:t>
            </a:r>
            <a:r>
              <a:rPr lang="es-VE" dirty="0" smtClean="0"/>
              <a:t>efectivo </a:t>
            </a:r>
            <a:r>
              <a:rPr lang="es-VE" dirty="0"/>
              <a:t>u otro activo </a:t>
            </a:r>
            <a:r>
              <a:rPr lang="es-VE" dirty="0" smtClean="0"/>
              <a:t>de la entidad, </a:t>
            </a:r>
            <a:r>
              <a:rPr lang="es-VE" dirty="0"/>
              <a:t>los Bienes y Servicios y el P</a:t>
            </a:r>
            <a:r>
              <a:rPr lang="es-VE" dirty="0" smtClean="0"/>
              <a:t>asivo, </a:t>
            </a:r>
            <a:r>
              <a:rPr lang="es-VE" dirty="0"/>
              <a:t>se </a:t>
            </a:r>
            <a:r>
              <a:rPr lang="es-VE" dirty="0" smtClean="0"/>
              <a:t>medirán </a:t>
            </a:r>
            <a:r>
              <a:rPr lang="es-VE" dirty="0"/>
              <a:t>al valor razonable </a:t>
            </a:r>
            <a:r>
              <a:rPr lang="es-VE" dirty="0" smtClean="0"/>
              <a:t>del pasivo.</a:t>
            </a:r>
            <a:endParaRPr lang="es-VE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42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4335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29 – Impuesto a las Ganancias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cxnSp>
        <p:nvCxnSpPr>
          <p:cNvPr id="3" name="Conector recto 2"/>
          <p:cNvCxnSpPr/>
          <p:nvPr/>
        </p:nvCxnSpPr>
        <p:spPr>
          <a:xfrm flipH="1">
            <a:off x="6421655" y="1633767"/>
            <a:ext cx="534154" cy="423894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upo 3"/>
          <p:cNvGrpSpPr/>
          <p:nvPr/>
        </p:nvGrpSpPr>
        <p:grpSpPr>
          <a:xfrm>
            <a:off x="3260489" y="1278436"/>
            <a:ext cx="2675274" cy="647918"/>
            <a:chOff x="3270939" y="1760873"/>
            <a:chExt cx="2675274" cy="647918"/>
          </a:xfrm>
        </p:grpSpPr>
        <p:sp>
          <p:nvSpPr>
            <p:cNvPr id="5" name="Proceso alternativo 4"/>
            <p:cNvSpPr/>
            <p:nvPr/>
          </p:nvSpPr>
          <p:spPr>
            <a:xfrm>
              <a:off x="3270939" y="1760873"/>
              <a:ext cx="2675274" cy="647918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3438144" y="1776550"/>
              <a:ext cx="2351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3200" b="1" dirty="0" smtClean="0">
                  <a:solidFill>
                    <a:schemeClr val="bg1"/>
                  </a:solidFill>
                </a:rPr>
                <a:t>CORRIENTE</a:t>
              </a:r>
              <a:endParaRPr lang="es-VE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8773886" y="1262759"/>
            <a:ext cx="2675274" cy="647918"/>
            <a:chOff x="3270939" y="1760873"/>
            <a:chExt cx="2675274" cy="647918"/>
          </a:xfrm>
        </p:grpSpPr>
        <p:sp>
          <p:nvSpPr>
            <p:cNvPr id="8" name="Proceso alternativo 7"/>
            <p:cNvSpPr/>
            <p:nvPr/>
          </p:nvSpPr>
          <p:spPr>
            <a:xfrm>
              <a:off x="3270939" y="1760873"/>
              <a:ext cx="2675274" cy="647918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3438144" y="1776550"/>
              <a:ext cx="2351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3200" b="1" dirty="0" smtClean="0">
                  <a:solidFill>
                    <a:schemeClr val="bg1"/>
                  </a:solidFill>
                </a:rPr>
                <a:t>DIFERIDO</a:t>
              </a:r>
              <a:endParaRPr lang="es-VE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CuadroTexto 9"/>
          <p:cNvSpPr txBox="1"/>
          <p:nvPr/>
        </p:nvSpPr>
        <p:spPr>
          <a:xfrm>
            <a:off x="2651760" y="2324100"/>
            <a:ext cx="3665220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VE" altLang="es-VE" sz="2000" dirty="0">
                <a:latin typeface="Arial Rounded MT Bold" panose="020F0704030504030204" pitchFamily="34" charset="0"/>
              </a:rPr>
              <a:t>Cantidad a pagar (recuperar) por el impuesto a las ganancias relativo a la ganancia (pérdida) fiscal del periodo corriente o anteriores</a:t>
            </a:r>
            <a:r>
              <a:rPr lang="es-VE" altLang="es-VE" sz="2400" dirty="0">
                <a:latin typeface="Arial Rounded MT Bold" panose="020F0704030504030204" pitchFamily="34" charset="0"/>
              </a:rPr>
              <a:t>. </a:t>
            </a:r>
            <a:endParaRPr lang="es-VE" altLang="es-VE" sz="2400" dirty="0" smtClean="0">
              <a:latin typeface="Arial Rounded MT Bold" panose="020F0704030504030204" pitchFamily="34" charset="0"/>
            </a:endParaRPr>
          </a:p>
          <a:p>
            <a:pPr algn="just"/>
            <a:r>
              <a:rPr lang="es-VE" altLang="es-VE" sz="2000" b="1" i="1" dirty="0" smtClean="0">
                <a:latin typeface="Arial Rounded MT Bold" panose="020F0704030504030204" pitchFamily="34" charset="0"/>
              </a:rPr>
              <a:t>Gasto por el importe según la Planilla de Renta </a:t>
            </a:r>
            <a:endParaRPr lang="es-VE" altLang="es-VE" sz="2000" b="1" i="1" dirty="0">
              <a:latin typeface="Arial Rounded MT Bold" panose="020F0704030504030204" pitchFamily="34" charset="0"/>
            </a:endParaRPr>
          </a:p>
          <a:p>
            <a:pPr algn="just"/>
            <a:endParaRPr lang="es-VE" sz="24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7060484" y="2217420"/>
            <a:ext cx="48018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altLang="es-VE" sz="2000" dirty="0">
                <a:latin typeface="Arial Rounded MT Bold" panose="020F0704030504030204" pitchFamily="34" charset="0"/>
              </a:rPr>
              <a:t>Impuesto a las ganancias por  pagar (recuperar) por las ganancias (pérdidas) fiscales de periodos futuros sobre los que informa como resultado de hechos o transacciones pasadas. </a:t>
            </a:r>
            <a:endParaRPr lang="es-VE" altLang="es-VE" sz="2000" i="1" dirty="0">
              <a:latin typeface="Arial Rounded MT Bold" panose="020F0704030504030204" pitchFamily="34" charset="0"/>
            </a:endParaRPr>
          </a:p>
          <a:p>
            <a:pPr algn="just"/>
            <a:endParaRPr lang="es-VE" sz="2000" dirty="0" smtClean="0"/>
          </a:p>
        </p:txBody>
      </p:sp>
      <p:sp>
        <p:nvSpPr>
          <p:cNvPr id="12" name="CuadroTexto 11"/>
          <p:cNvSpPr txBox="1"/>
          <p:nvPr/>
        </p:nvSpPr>
        <p:spPr>
          <a:xfrm>
            <a:off x="6751320" y="4464189"/>
            <a:ext cx="511101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VE" sz="2000" b="1" dirty="0" smtClean="0"/>
              <a:t>Mayor o menor Gasto </a:t>
            </a:r>
            <a:endParaRPr lang="es-VE" sz="2000" b="1" dirty="0"/>
          </a:p>
          <a:p>
            <a:pPr algn="ctr"/>
            <a:r>
              <a:rPr lang="es-VE" dirty="0"/>
              <a:t>Base Fiscal – Base Financiera </a:t>
            </a:r>
            <a:r>
              <a:rPr lang="es-VE" dirty="0" smtClean="0"/>
              <a:t>x </a:t>
            </a:r>
            <a:r>
              <a:rPr lang="es-VE" dirty="0"/>
              <a:t>Tasa de </a:t>
            </a:r>
            <a:r>
              <a:rPr lang="es-VE" dirty="0" smtClean="0"/>
              <a:t>Impuesto</a:t>
            </a:r>
          </a:p>
          <a:p>
            <a:r>
              <a:rPr lang="es-VE" dirty="0"/>
              <a:t> </a:t>
            </a:r>
            <a:r>
              <a:rPr lang="es-VE" dirty="0" smtClean="0"/>
              <a:t>   </a:t>
            </a:r>
            <a:r>
              <a:rPr lang="es-VE" b="1" dirty="0" smtClean="0"/>
              <a:t>I--- De Activos y Pasivos -----I</a:t>
            </a:r>
            <a:endParaRPr lang="es-VE" b="1" dirty="0"/>
          </a:p>
          <a:p>
            <a:endParaRPr lang="es-VE" dirty="0"/>
          </a:p>
        </p:txBody>
      </p:sp>
      <p:sp>
        <p:nvSpPr>
          <p:cNvPr id="13" name="Marcador de número de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7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385097" y="496561"/>
            <a:ext cx="7708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29 – Impuesto a las Ganancias</a:t>
            </a:r>
          </a:p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Impuesto Diferido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242202" y="1714200"/>
            <a:ext cx="3883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000" dirty="0" smtClean="0"/>
              <a:t>La medición que presenta un activo o un pasivo al cierre del periodo que se informa, como producto de la correcta aplicación de la política contable basada en la NIIF para las PYMES</a:t>
            </a:r>
            <a:endParaRPr lang="es-VE" sz="2000" dirty="0"/>
          </a:p>
        </p:txBody>
      </p:sp>
      <p:grpSp>
        <p:nvGrpSpPr>
          <p:cNvPr id="6" name="3 Grupo"/>
          <p:cNvGrpSpPr>
            <a:grpSpLocks/>
          </p:cNvGrpSpPr>
          <p:nvPr/>
        </p:nvGrpSpPr>
        <p:grpSpPr bwMode="auto">
          <a:xfrm>
            <a:off x="2873693" y="1573779"/>
            <a:ext cx="1295400" cy="1800225"/>
            <a:chOff x="396280" y="1988840"/>
            <a:chExt cx="1296144" cy="1800200"/>
          </a:xfrm>
          <a:solidFill>
            <a:schemeClr val="accent2"/>
          </a:solidFill>
        </p:grpSpPr>
        <p:sp>
          <p:nvSpPr>
            <p:cNvPr id="7" name="4 Rectángulo redondeado"/>
            <p:cNvSpPr/>
            <p:nvPr/>
          </p:nvSpPr>
          <p:spPr>
            <a:xfrm>
              <a:off x="396280" y="1988840"/>
              <a:ext cx="1296144" cy="18002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8" name="5 CuadroTexto"/>
            <p:cNvSpPr txBox="1">
              <a:spLocks noChangeArrowheads="1"/>
            </p:cNvSpPr>
            <p:nvPr/>
          </p:nvSpPr>
          <p:spPr bwMode="auto">
            <a:xfrm rot="18357801">
              <a:off x="287896" y="2492710"/>
              <a:ext cx="1440160" cy="6467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Financiera</a:t>
              </a:r>
            </a:p>
          </p:txBody>
        </p:sp>
      </p:grpSp>
      <p:sp>
        <p:nvSpPr>
          <p:cNvPr id="9" name="14 Rectángulo redondeado"/>
          <p:cNvSpPr/>
          <p:nvPr/>
        </p:nvSpPr>
        <p:spPr bwMode="auto">
          <a:xfrm>
            <a:off x="2792962" y="3831333"/>
            <a:ext cx="1295878" cy="180022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>
              <a:sym typeface="Arial" charset="0"/>
            </a:endParaRPr>
          </a:p>
        </p:txBody>
      </p:sp>
      <p:sp>
        <p:nvSpPr>
          <p:cNvPr id="10" name="18 CuadroTexto"/>
          <p:cNvSpPr txBox="1">
            <a:spLocks noChangeArrowheads="1"/>
          </p:cNvSpPr>
          <p:nvPr/>
        </p:nvSpPr>
        <p:spPr bwMode="auto">
          <a:xfrm rot="10800000" flipV="1">
            <a:off x="2665258" y="4317645"/>
            <a:ext cx="14406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es-VE" altLang="es-VE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Base </a:t>
            </a:r>
          </a:p>
          <a:p>
            <a:pPr algn="ctr" eaLnBrk="1" hangingPunct="1"/>
            <a:r>
              <a:rPr lang="es-VE" altLang="es-VE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Fiscal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4242202" y="4000342"/>
            <a:ext cx="38839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000" dirty="0" smtClean="0"/>
              <a:t>El importe que puede ser deducido o gravado, con base en las disposiciones de la ley de impuesto sobre la renta vigente o aprobada en la respectiva jurisdicción </a:t>
            </a:r>
            <a:endParaRPr lang="es-VE" sz="2000" dirty="0"/>
          </a:p>
        </p:txBody>
      </p:sp>
      <p:sp>
        <p:nvSpPr>
          <p:cNvPr id="18" name="Cerrar llave 17"/>
          <p:cNvSpPr/>
          <p:nvPr/>
        </p:nvSpPr>
        <p:spPr>
          <a:xfrm>
            <a:off x="8196943" y="2473891"/>
            <a:ext cx="299357" cy="2098109"/>
          </a:xfrm>
          <a:prstGeom prst="righ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9" name="Distinto de 18"/>
          <p:cNvSpPr/>
          <p:nvPr/>
        </p:nvSpPr>
        <p:spPr>
          <a:xfrm>
            <a:off x="8659585" y="3264628"/>
            <a:ext cx="740228" cy="516633"/>
          </a:xfrm>
          <a:prstGeom prst="mathNotEqual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9503228" y="3938787"/>
            <a:ext cx="25853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Diferencia Temporaria  Imponible:</a:t>
            </a:r>
          </a:p>
          <a:p>
            <a:r>
              <a:rPr lang="es-VE" dirty="0" smtClean="0"/>
              <a:t>La que dará a mayor pago de impuesto a la renta, cuando la partida sea dada de </a:t>
            </a:r>
            <a:r>
              <a:rPr lang="es-VE" dirty="0"/>
              <a:t>baja del Estado de Situación </a:t>
            </a:r>
            <a:r>
              <a:rPr lang="es-VE" dirty="0" smtClean="0"/>
              <a:t>Financiera.</a:t>
            </a:r>
            <a:endParaRPr lang="es-VE" dirty="0"/>
          </a:p>
        </p:txBody>
      </p:sp>
      <p:sp>
        <p:nvSpPr>
          <p:cNvPr id="21" name="CuadroTexto 20"/>
          <p:cNvSpPr txBox="1"/>
          <p:nvPr/>
        </p:nvSpPr>
        <p:spPr>
          <a:xfrm>
            <a:off x="9454242" y="1628391"/>
            <a:ext cx="25853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Diferencia Temporaria  Deducible:</a:t>
            </a:r>
          </a:p>
          <a:p>
            <a:r>
              <a:rPr lang="es-VE" dirty="0" smtClean="0"/>
              <a:t>La que dará a menor pago de impuesto a la renta, cuando la partida sea dada de baja del Estado de Situación Financiera.</a:t>
            </a:r>
            <a:endParaRPr lang="es-VE" dirty="0"/>
          </a:p>
        </p:txBody>
      </p:sp>
      <p:sp>
        <p:nvSpPr>
          <p:cNvPr id="22" name="CuadroTexto 21"/>
          <p:cNvSpPr txBox="1"/>
          <p:nvPr/>
        </p:nvSpPr>
        <p:spPr>
          <a:xfrm>
            <a:off x="4392386" y="5640154"/>
            <a:ext cx="3804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600" b="1" dirty="0" smtClean="0"/>
              <a:t>En Chile: Con base en Decreto  Ley 824</a:t>
            </a:r>
            <a:endParaRPr lang="es-VE" sz="1600" b="1" dirty="0"/>
          </a:p>
        </p:txBody>
      </p:sp>
      <p:sp>
        <p:nvSpPr>
          <p:cNvPr id="23" name="Marcador de número de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44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0852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29 – Impuesto a las Ganancias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3826193" y="1865948"/>
            <a:ext cx="1295400" cy="1800225"/>
            <a:chOff x="396280" y="1988840"/>
            <a:chExt cx="1296144" cy="1800200"/>
          </a:xfrm>
          <a:solidFill>
            <a:schemeClr val="accent2"/>
          </a:solidFill>
        </p:grpSpPr>
        <p:sp>
          <p:nvSpPr>
            <p:cNvPr id="4" name="4 Rectángulo redondeado"/>
            <p:cNvSpPr/>
            <p:nvPr/>
          </p:nvSpPr>
          <p:spPr>
            <a:xfrm>
              <a:off x="396280" y="1988840"/>
              <a:ext cx="1296144" cy="18002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5" name="5 CuadroTexto"/>
            <p:cNvSpPr txBox="1">
              <a:spLocks noChangeArrowheads="1"/>
            </p:cNvSpPr>
            <p:nvPr/>
          </p:nvSpPr>
          <p:spPr bwMode="auto">
            <a:xfrm rot="18357801">
              <a:off x="287896" y="2492710"/>
              <a:ext cx="1440160" cy="6467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Financiera</a:t>
              </a:r>
            </a:p>
          </p:txBody>
        </p:sp>
      </p:grpSp>
      <p:grpSp>
        <p:nvGrpSpPr>
          <p:cNvPr id="6" name="6 Grupo"/>
          <p:cNvGrpSpPr>
            <a:grpSpLocks/>
          </p:cNvGrpSpPr>
          <p:nvPr/>
        </p:nvGrpSpPr>
        <p:grpSpPr bwMode="auto">
          <a:xfrm>
            <a:off x="5337493" y="1865948"/>
            <a:ext cx="1296987" cy="1008062"/>
            <a:chOff x="1907704" y="1988840"/>
            <a:chExt cx="1296144" cy="1008112"/>
          </a:xfrm>
        </p:grpSpPr>
        <p:sp>
          <p:nvSpPr>
            <p:cNvPr id="7" name="7 Rectángulo redondeado"/>
            <p:cNvSpPr/>
            <p:nvPr/>
          </p:nvSpPr>
          <p:spPr>
            <a:xfrm>
              <a:off x="1907704" y="1988840"/>
              <a:ext cx="1296144" cy="100811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8" name="8 CuadroTexto"/>
            <p:cNvSpPr txBox="1">
              <a:spLocks noChangeArrowheads="1"/>
            </p:cNvSpPr>
            <p:nvPr/>
          </p:nvSpPr>
          <p:spPr bwMode="auto">
            <a:xfrm>
              <a:off x="2025215" y="2206605"/>
              <a:ext cx="11066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6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Fiscal</a:t>
              </a:r>
            </a:p>
          </p:txBody>
        </p:sp>
      </p:grpSp>
      <p:grpSp>
        <p:nvGrpSpPr>
          <p:cNvPr id="9" name="9 Grupo"/>
          <p:cNvGrpSpPr>
            <a:grpSpLocks/>
          </p:cNvGrpSpPr>
          <p:nvPr/>
        </p:nvGrpSpPr>
        <p:grpSpPr bwMode="auto">
          <a:xfrm>
            <a:off x="5408930" y="2945448"/>
            <a:ext cx="1225550" cy="739775"/>
            <a:chOff x="1979712" y="3068960"/>
            <a:chExt cx="1224136" cy="738664"/>
          </a:xfrm>
        </p:grpSpPr>
        <p:sp>
          <p:nvSpPr>
            <p:cNvPr id="10" name="10 Rectángulo"/>
            <p:cNvSpPr/>
            <p:nvPr/>
          </p:nvSpPr>
          <p:spPr>
            <a:xfrm>
              <a:off x="1979712" y="3068960"/>
              <a:ext cx="1224136" cy="719643"/>
            </a:xfrm>
            <a:prstGeom prst="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11" name="11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</a:t>
              </a:r>
            </a:p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Imponible</a:t>
              </a:r>
            </a:p>
          </p:txBody>
        </p:sp>
      </p:grpSp>
      <p:grpSp>
        <p:nvGrpSpPr>
          <p:cNvPr id="12" name="12 Grupo"/>
          <p:cNvGrpSpPr>
            <a:grpSpLocks/>
          </p:cNvGrpSpPr>
          <p:nvPr/>
        </p:nvGrpSpPr>
        <p:grpSpPr bwMode="auto">
          <a:xfrm>
            <a:off x="8080385" y="1821709"/>
            <a:ext cx="2878138" cy="1800225"/>
            <a:chOff x="6083424" y="1952836"/>
            <a:chExt cx="2877141" cy="1800200"/>
          </a:xfrm>
        </p:grpSpPr>
        <p:grpSp>
          <p:nvGrpSpPr>
            <p:cNvPr id="13" name="13 Grupo"/>
            <p:cNvGrpSpPr>
              <a:grpSpLocks/>
            </p:cNvGrpSpPr>
            <p:nvPr/>
          </p:nvGrpSpPr>
          <p:grpSpPr bwMode="auto">
            <a:xfrm>
              <a:off x="7520405" y="1952836"/>
              <a:ext cx="1440160" cy="1800200"/>
              <a:chOff x="355981" y="1988840"/>
              <a:chExt cx="1440160" cy="1800200"/>
            </a:xfrm>
          </p:grpSpPr>
          <p:sp>
            <p:nvSpPr>
              <p:cNvPr id="17" name="14 Rectángulo redondeado"/>
              <p:cNvSpPr/>
              <p:nvPr/>
            </p:nvSpPr>
            <p:spPr>
              <a:xfrm>
                <a:off x="396280" y="1988840"/>
                <a:ext cx="1296144" cy="180020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VE">
                  <a:sym typeface="Arial" charset="0"/>
                </a:endParaRPr>
              </a:p>
            </p:txBody>
          </p:sp>
          <p:sp>
            <p:nvSpPr>
              <p:cNvPr id="18" name="18 CuadroTexto"/>
              <p:cNvSpPr txBox="1">
                <a:spLocks noChangeArrowheads="1"/>
              </p:cNvSpPr>
              <p:nvPr/>
            </p:nvSpPr>
            <p:spPr bwMode="auto">
              <a:xfrm rot="10800000" flipV="1">
                <a:off x="355981" y="2427357"/>
                <a:ext cx="1440160" cy="707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VE" altLang="es-VE" sz="2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Base </a:t>
                </a:r>
              </a:p>
              <a:p>
                <a:pPr algn="ctr" eaLnBrk="1" hangingPunct="1"/>
                <a:r>
                  <a:rPr lang="es-VE" altLang="es-VE" sz="2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Fiscal</a:t>
                </a:r>
              </a:p>
            </p:txBody>
          </p:sp>
        </p:grpSp>
        <p:grpSp>
          <p:nvGrpSpPr>
            <p:cNvPr id="14" name="16 Grupo"/>
            <p:cNvGrpSpPr>
              <a:grpSpLocks/>
            </p:cNvGrpSpPr>
            <p:nvPr/>
          </p:nvGrpSpPr>
          <p:grpSpPr bwMode="auto">
            <a:xfrm>
              <a:off x="6083424" y="1988840"/>
              <a:ext cx="1296144" cy="1008112"/>
              <a:chOff x="1907704" y="1988840"/>
              <a:chExt cx="1296144" cy="1008112"/>
            </a:xfrm>
          </p:grpSpPr>
          <p:sp>
            <p:nvSpPr>
              <p:cNvPr id="15" name="15 Rectángulo redondeado"/>
              <p:cNvSpPr/>
              <p:nvPr/>
            </p:nvSpPr>
            <p:spPr>
              <a:xfrm>
                <a:off x="1907704" y="1988840"/>
                <a:ext cx="1296144" cy="100811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VE">
                  <a:sym typeface="Arial" charset="0"/>
                </a:endParaRPr>
              </a:p>
            </p:txBody>
          </p:sp>
          <p:sp>
            <p:nvSpPr>
              <p:cNvPr id="16" name="16 CuadroTexto"/>
              <p:cNvSpPr txBox="1"/>
              <p:nvPr/>
            </p:nvSpPr>
            <p:spPr>
              <a:xfrm>
                <a:off x="1950552" y="2206832"/>
                <a:ext cx="1225126" cy="5699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VE" sz="155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  <a:sym typeface="Arial" charset="0"/>
                  </a:rPr>
                  <a:t>Base Financiera</a:t>
                </a:r>
              </a:p>
            </p:txBody>
          </p:sp>
        </p:grpSp>
      </p:grpSp>
      <p:grpSp>
        <p:nvGrpSpPr>
          <p:cNvPr id="19" name="19 Grupo"/>
          <p:cNvGrpSpPr>
            <a:grpSpLocks/>
          </p:cNvGrpSpPr>
          <p:nvPr/>
        </p:nvGrpSpPr>
        <p:grpSpPr bwMode="auto">
          <a:xfrm>
            <a:off x="8155305" y="2945448"/>
            <a:ext cx="1223963" cy="739775"/>
            <a:chOff x="1979712" y="3068960"/>
            <a:chExt cx="1224136" cy="738664"/>
          </a:xfrm>
        </p:grpSpPr>
        <p:sp>
          <p:nvSpPr>
            <p:cNvPr id="20" name="20 Rectángulo"/>
            <p:cNvSpPr/>
            <p:nvPr/>
          </p:nvSpPr>
          <p:spPr>
            <a:xfrm>
              <a:off x="1979712" y="3068960"/>
              <a:ext cx="1224136" cy="719643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1" name="21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 Deducible</a:t>
              </a:r>
            </a:p>
          </p:txBody>
        </p:sp>
      </p:grpSp>
      <p:grpSp>
        <p:nvGrpSpPr>
          <p:cNvPr id="22" name="22 Grupo"/>
          <p:cNvGrpSpPr>
            <a:grpSpLocks/>
          </p:cNvGrpSpPr>
          <p:nvPr/>
        </p:nvGrpSpPr>
        <p:grpSpPr bwMode="auto">
          <a:xfrm>
            <a:off x="5234623" y="4664529"/>
            <a:ext cx="1416050" cy="1420994"/>
            <a:chOff x="2195736" y="4221088"/>
            <a:chExt cx="1584176" cy="1607752"/>
          </a:xfrm>
          <a:solidFill>
            <a:srgbClr val="C00000"/>
          </a:solidFill>
        </p:grpSpPr>
        <p:sp>
          <p:nvSpPr>
            <p:cNvPr id="23" name="23 Elipse"/>
            <p:cNvSpPr/>
            <p:nvPr/>
          </p:nvSpPr>
          <p:spPr>
            <a:xfrm>
              <a:off x="2195736" y="4221088"/>
              <a:ext cx="1584176" cy="158417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4" name="24 CuadroTexto"/>
            <p:cNvSpPr txBox="1">
              <a:spLocks noChangeArrowheads="1"/>
            </p:cNvSpPr>
            <p:nvPr/>
          </p:nvSpPr>
          <p:spPr bwMode="auto">
            <a:xfrm>
              <a:off x="2339752" y="4628511"/>
              <a:ext cx="1296144" cy="12003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Pasivo por Impuesto Diferido</a:t>
              </a:r>
            </a:p>
          </p:txBody>
        </p:sp>
      </p:grpSp>
      <p:grpSp>
        <p:nvGrpSpPr>
          <p:cNvPr id="25" name="25 Grupo"/>
          <p:cNvGrpSpPr>
            <a:grpSpLocks/>
          </p:cNvGrpSpPr>
          <p:nvPr/>
        </p:nvGrpSpPr>
        <p:grpSpPr bwMode="auto">
          <a:xfrm>
            <a:off x="8049139" y="4664529"/>
            <a:ext cx="1436293" cy="1357494"/>
            <a:chOff x="2195736" y="4221088"/>
            <a:chExt cx="1584176" cy="1595277"/>
          </a:xfrm>
        </p:grpSpPr>
        <p:sp>
          <p:nvSpPr>
            <p:cNvPr id="26" name="26 Elipse"/>
            <p:cNvSpPr/>
            <p:nvPr/>
          </p:nvSpPr>
          <p:spPr>
            <a:xfrm>
              <a:off x="2195736" y="4221088"/>
              <a:ext cx="1584176" cy="1584176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7" name="27 CuadroTexto"/>
            <p:cNvSpPr txBox="1">
              <a:spLocks noChangeArrowheads="1"/>
            </p:cNvSpPr>
            <p:nvPr/>
          </p:nvSpPr>
          <p:spPr bwMode="auto">
            <a:xfrm>
              <a:off x="2339752" y="4616036"/>
              <a:ext cx="129614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Activo por Impuesto Diferido</a:t>
              </a:r>
            </a:p>
          </p:txBody>
        </p:sp>
      </p:grpSp>
      <p:sp>
        <p:nvSpPr>
          <p:cNvPr id="28" name="28 Flecha a la derecha con bandas"/>
          <p:cNvSpPr/>
          <p:nvPr/>
        </p:nvSpPr>
        <p:spPr>
          <a:xfrm rot="5400000">
            <a:off x="8504554" y="4181021"/>
            <a:ext cx="525462" cy="3762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>
              <a:sym typeface="Arial" charset="0"/>
            </a:endParaRPr>
          </a:p>
        </p:txBody>
      </p:sp>
      <p:sp>
        <p:nvSpPr>
          <p:cNvPr id="29" name="29 Flecha a la derecha con bandas"/>
          <p:cNvSpPr/>
          <p:nvPr/>
        </p:nvSpPr>
        <p:spPr>
          <a:xfrm rot="5400000">
            <a:off x="5679916" y="4183718"/>
            <a:ext cx="525463" cy="376237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>
              <a:sym typeface="Arial" charset="0"/>
            </a:endParaRPr>
          </a:p>
        </p:txBody>
      </p:sp>
      <p:sp>
        <p:nvSpPr>
          <p:cNvPr id="30" name="30 Rectángulo"/>
          <p:cNvSpPr/>
          <p:nvPr/>
        </p:nvSpPr>
        <p:spPr>
          <a:xfrm>
            <a:off x="3240362" y="1153460"/>
            <a:ext cx="84249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8163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/>
                <a:solidFill>
                  <a:srgbClr val="00297A"/>
                </a:solidFill>
                <a:latin typeface="Arial" charset="0"/>
                <a:cs typeface="Arial" charset="0"/>
                <a:sym typeface="Arial" charset="0"/>
              </a:rPr>
              <a:t>ACTIVO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5363356" y="3707725"/>
            <a:ext cx="1325916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X Tasa Fiscal</a:t>
            </a:r>
            <a:endParaRPr lang="es-VE" dirty="0"/>
          </a:p>
        </p:txBody>
      </p:sp>
      <p:sp>
        <p:nvSpPr>
          <p:cNvPr id="33" name="CuadroTexto 32"/>
          <p:cNvSpPr txBox="1"/>
          <p:nvPr/>
        </p:nvSpPr>
        <p:spPr>
          <a:xfrm>
            <a:off x="8104327" y="3707141"/>
            <a:ext cx="1325916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X Tasa Fiscal</a:t>
            </a:r>
            <a:endParaRPr lang="es-VE" dirty="0"/>
          </a:p>
        </p:txBody>
      </p:sp>
      <p:sp>
        <p:nvSpPr>
          <p:cNvPr id="34" name="Marcador de número de diapositiva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45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7411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29 – Impuesto a las Ganancias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3669030" y="2352358"/>
            <a:ext cx="1296988" cy="1800225"/>
            <a:chOff x="396280" y="1988840"/>
            <a:chExt cx="1296144" cy="1800200"/>
          </a:xfrm>
        </p:grpSpPr>
        <p:sp>
          <p:nvSpPr>
            <p:cNvPr id="4" name="4 Rectángulo redondeado"/>
            <p:cNvSpPr/>
            <p:nvPr/>
          </p:nvSpPr>
          <p:spPr>
            <a:xfrm>
              <a:off x="396280" y="1988840"/>
              <a:ext cx="1296144" cy="18002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5" name="5 CuadroTexto"/>
            <p:cNvSpPr txBox="1">
              <a:spLocks noChangeArrowheads="1"/>
            </p:cNvSpPr>
            <p:nvPr/>
          </p:nvSpPr>
          <p:spPr bwMode="auto">
            <a:xfrm rot="18357801">
              <a:off x="287896" y="2493107"/>
              <a:ext cx="1440160" cy="645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Financiera</a:t>
              </a:r>
            </a:p>
          </p:txBody>
        </p:sp>
      </p:grpSp>
      <p:grpSp>
        <p:nvGrpSpPr>
          <p:cNvPr id="6" name="6 Grupo"/>
          <p:cNvGrpSpPr>
            <a:grpSpLocks/>
          </p:cNvGrpSpPr>
          <p:nvPr/>
        </p:nvGrpSpPr>
        <p:grpSpPr bwMode="auto">
          <a:xfrm>
            <a:off x="5180330" y="2352358"/>
            <a:ext cx="1296988" cy="1008062"/>
            <a:chOff x="1907704" y="1988840"/>
            <a:chExt cx="1296144" cy="1008112"/>
          </a:xfrm>
        </p:grpSpPr>
        <p:sp>
          <p:nvSpPr>
            <p:cNvPr id="7" name="7 Rectángulo redondeado"/>
            <p:cNvSpPr/>
            <p:nvPr/>
          </p:nvSpPr>
          <p:spPr>
            <a:xfrm>
              <a:off x="1907704" y="1988840"/>
              <a:ext cx="1296144" cy="100811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8" name="8 CuadroTexto"/>
            <p:cNvSpPr txBox="1">
              <a:spLocks noChangeArrowheads="1"/>
            </p:cNvSpPr>
            <p:nvPr/>
          </p:nvSpPr>
          <p:spPr bwMode="auto">
            <a:xfrm>
              <a:off x="2025215" y="2206605"/>
              <a:ext cx="11066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6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Fiscal</a:t>
              </a:r>
            </a:p>
          </p:txBody>
        </p:sp>
      </p:grpSp>
      <p:grpSp>
        <p:nvGrpSpPr>
          <p:cNvPr id="9" name="9 Grupo"/>
          <p:cNvGrpSpPr>
            <a:grpSpLocks/>
          </p:cNvGrpSpPr>
          <p:nvPr/>
        </p:nvGrpSpPr>
        <p:grpSpPr bwMode="auto">
          <a:xfrm>
            <a:off x="5253355" y="3433445"/>
            <a:ext cx="1223963" cy="738188"/>
            <a:chOff x="1979712" y="3068960"/>
            <a:chExt cx="1224136" cy="738664"/>
          </a:xfrm>
        </p:grpSpPr>
        <p:sp>
          <p:nvSpPr>
            <p:cNvPr id="10" name="10 Rectángulo"/>
            <p:cNvSpPr/>
            <p:nvPr/>
          </p:nvSpPr>
          <p:spPr>
            <a:xfrm>
              <a:off x="1979712" y="3068960"/>
              <a:ext cx="1224136" cy="719602"/>
            </a:xfrm>
            <a:prstGeom prst="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11" name="11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</a:t>
              </a:r>
            </a:p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Imponible</a:t>
              </a:r>
            </a:p>
          </p:txBody>
        </p:sp>
      </p:grpSp>
      <p:grpSp>
        <p:nvGrpSpPr>
          <p:cNvPr id="12" name="12 Grupo"/>
          <p:cNvGrpSpPr>
            <a:grpSpLocks/>
          </p:cNvGrpSpPr>
          <p:nvPr/>
        </p:nvGrpSpPr>
        <p:grpSpPr bwMode="auto">
          <a:xfrm>
            <a:off x="7926705" y="2317433"/>
            <a:ext cx="2876550" cy="1800225"/>
            <a:chOff x="6083424" y="1952836"/>
            <a:chExt cx="2877141" cy="1800200"/>
          </a:xfrm>
        </p:grpSpPr>
        <p:grpSp>
          <p:nvGrpSpPr>
            <p:cNvPr id="13" name="13 Grupo"/>
            <p:cNvGrpSpPr>
              <a:grpSpLocks/>
            </p:cNvGrpSpPr>
            <p:nvPr/>
          </p:nvGrpSpPr>
          <p:grpSpPr bwMode="auto">
            <a:xfrm>
              <a:off x="7520405" y="1952836"/>
              <a:ext cx="1440160" cy="1800200"/>
              <a:chOff x="355981" y="1988840"/>
              <a:chExt cx="1440160" cy="1800200"/>
            </a:xfrm>
          </p:grpSpPr>
          <p:sp>
            <p:nvSpPr>
              <p:cNvPr id="17" name="14 Rectángulo redondeado"/>
              <p:cNvSpPr/>
              <p:nvPr/>
            </p:nvSpPr>
            <p:spPr>
              <a:xfrm>
                <a:off x="396280" y="1988840"/>
                <a:ext cx="1296144" cy="180020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VE">
                  <a:sym typeface="Arial" charset="0"/>
                </a:endParaRPr>
              </a:p>
            </p:txBody>
          </p:sp>
          <p:sp>
            <p:nvSpPr>
              <p:cNvPr id="18" name="18 CuadroTexto"/>
              <p:cNvSpPr txBox="1">
                <a:spLocks noChangeArrowheads="1"/>
              </p:cNvSpPr>
              <p:nvPr/>
            </p:nvSpPr>
            <p:spPr bwMode="auto">
              <a:xfrm rot="10800000" flipV="1">
                <a:off x="355981" y="2427357"/>
                <a:ext cx="1440160" cy="707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VE" altLang="es-VE" sz="2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Base </a:t>
                </a:r>
              </a:p>
              <a:p>
                <a:pPr algn="ctr" eaLnBrk="1" hangingPunct="1"/>
                <a:r>
                  <a:rPr lang="es-VE" altLang="es-VE" sz="2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Fiscal</a:t>
                </a:r>
              </a:p>
            </p:txBody>
          </p:sp>
        </p:grpSp>
        <p:grpSp>
          <p:nvGrpSpPr>
            <p:cNvPr id="14" name="16 Grupo"/>
            <p:cNvGrpSpPr>
              <a:grpSpLocks/>
            </p:cNvGrpSpPr>
            <p:nvPr/>
          </p:nvGrpSpPr>
          <p:grpSpPr bwMode="auto">
            <a:xfrm>
              <a:off x="6083424" y="1988840"/>
              <a:ext cx="1296144" cy="1008112"/>
              <a:chOff x="1907704" y="1988840"/>
              <a:chExt cx="1296144" cy="1008112"/>
            </a:xfrm>
          </p:grpSpPr>
          <p:sp>
            <p:nvSpPr>
              <p:cNvPr id="15" name="15 Rectángulo redondeado"/>
              <p:cNvSpPr/>
              <p:nvPr/>
            </p:nvSpPr>
            <p:spPr>
              <a:xfrm>
                <a:off x="1907704" y="1988840"/>
                <a:ext cx="1296144" cy="100811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VE">
                  <a:sym typeface="Arial" charset="0"/>
                </a:endParaRPr>
              </a:p>
            </p:txBody>
          </p:sp>
          <p:sp>
            <p:nvSpPr>
              <p:cNvPr id="16" name="16 CuadroTexto"/>
              <p:cNvSpPr txBox="1"/>
              <p:nvPr/>
            </p:nvSpPr>
            <p:spPr>
              <a:xfrm>
                <a:off x="1950576" y="2206832"/>
                <a:ext cx="1224213" cy="56990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VE" sz="155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  <a:sym typeface="Arial" charset="0"/>
                  </a:rPr>
                  <a:t>Base Financiera</a:t>
                </a:r>
              </a:p>
            </p:txBody>
          </p:sp>
        </p:grpSp>
      </p:grpSp>
      <p:grpSp>
        <p:nvGrpSpPr>
          <p:cNvPr id="19" name="19 Grupo"/>
          <p:cNvGrpSpPr>
            <a:grpSpLocks/>
          </p:cNvGrpSpPr>
          <p:nvPr/>
        </p:nvGrpSpPr>
        <p:grpSpPr bwMode="auto">
          <a:xfrm>
            <a:off x="7998143" y="3433445"/>
            <a:ext cx="1223962" cy="738188"/>
            <a:chOff x="1979712" y="3068960"/>
            <a:chExt cx="1224136" cy="738664"/>
          </a:xfrm>
        </p:grpSpPr>
        <p:sp>
          <p:nvSpPr>
            <p:cNvPr id="20" name="20 Rectángulo"/>
            <p:cNvSpPr/>
            <p:nvPr/>
          </p:nvSpPr>
          <p:spPr>
            <a:xfrm>
              <a:off x="1979712" y="3068960"/>
              <a:ext cx="1224136" cy="719602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1" name="21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 Deducible</a:t>
              </a:r>
            </a:p>
          </p:txBody>
        </p:sp>
      </p:grpSp>
      <p:grpSp>
        <p:nvGrpSpPr>
          <p:cNvPr id="22" name="31 Grupo"/>
          <p:cNvGrpSpPr>
            <a:grpSpLocks/>
          </p:cNvGrpSpPr>
          <p:nvPr/>
        </p:nvGrpSpPr>
        <p:grpSpPr bwMode="auto">
          <a:xfrm>
            <a:off x="3659505" y="4832033"/>
            <a:ext cx="1439863" cy="500062"/>
            <a:chOff x="313442" y="1988840"/>
            <a:chExt cx="1440160" cy="442878"/>
          </a:xfrm>
        </p:grpSpPr>
        <p:sp>
          <p:nvSpPr>
            <p:cNvPr id="23" name="32 Rectángulo redondeado"/>
            <p:cNvSpPr/>
            <p:nvPr/>
          </p:nvSpPr>
          <p:spPr>
            <a:xfrm>
              <a:off x="374620" y="1988840"/>
              <a:ext cx="1296144" cy="4428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4" name="33 CuadroTexto"/>
            <p:cNvSpPr txBox="1">
              <a:spLocks noChangeArrowheads="1"/>
            </p:cNvSpPr>
            <p:nvPr/>
          </p:nvSpPr>
          <p:spPr bwMode="auto">
            <a:xfrm>
              <a:off x="313442" y="2035342"/>
              <a:ext cx="1440160" cy="354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10.000</a:t>
              </a:r>
            </a:p>
          </p:txBody>
        </p:sp>
      </p:grpSp>
      <p:grpSp>
        <p:nvGrpSpPr>
          <p:cNvPr id="25" name="34 Grupo"/>
          <p:cNvGrpSpPr>
            <a:grpSpLocks/>
          </p:cNvGrpSpPr>
          <p:nvPr/>
        </p:nvGrpSpPr>
        <p:grpSpPr bwMode="auto">
          <a:xfrm>
            <a:off x="5161280" y="4531995"/>
            <a:ext cx="1295400" cy="500063"/>
            <a:chOff x="1907704" y="1917402"/>
            <a:chExt cx="1296144" cy="500066"/>
          </a:xfrm>
        </p:grpSpPr>
        <p:sp>
          <p:nvSpPr>
            <p:cNvPr id="26" name="35 Rectángulo redondeado"/>
            <p:cNvSpPr/>
            <p:nvPr/>
          </p:nvSpPr>
          <p:spPr>
            <a:xfrm>
              <a:off x="1907704" y="1917402"/>
              <a:ext cx="129614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7" name="36 CuadroTexto"/>
            <p:cNvSpPr txBox="1">
              <a:spLocks noChangeArrowheads="1"/>
            </p:cNvSpPr>
            <p:nvPr/>
          </p:nvSpPr>
          <p:spPr bwMode="auto">
            <a:xfrm>
              <a:off x="2003445" y="1960942"/>
              <a:ext cx="11066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7.000</a:t>
              </a:r>
            </a:p>
          </p:txBody>
        </p:sp>
      </p:grpSp>
      <p:grpSp>
        <p:nvGrpSpPr>
          <p:cNvPr id="28" name="37 Grupo"/>
          <p:cNvGrpSpPr>
            <a:grpSpLocks/>
          </p:cNvGrpSpPr>
          <p:nvPr/>
        </p:nvGrpSpPr>
        <p:grpSpPr bwMode="auto">
          <a:xfrm>
            <a:off x="5194618" y="5217795"/>
            <a:ext cx="1223962" cy="400050"/>
            <a:chOff x="1979712" y="3062131"/>
            <a:chExt cx="1224136" cy="755256"/>
          </a:xfrm>
        </p:grpSpPr>
        <p:sp>
          <p:nvSpPr>
            <p:cNvPr id="29" name="38 Rectángulo"/>
            <p:cNvSpPr/>
            <p:nvPr/>
          </p:nvSpPr>
          <p:spPr>
            <a:xfrm>
              <a:off x="1979712" y="3068125"/>
              <a:ext cx="1224136" cy="722289"/>
            </a:xfrm>
            <a:prstGeom prst="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0" name="39 CuadroTexto"/>
            <p:cNvSpPr txBox="1">
              <a:spLocks noChangeArrowheads="1"/>
            </p:cNvSpPr>
            <p:nvPr/>
          </p:nvSpPr>
          <p:spPr bwMode="auto">
            <a:xfrm>
              <a:off x="1979712" y="3062131"/>
              <a:ext cx="1224136" cy="755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latin typeface="Arial Rounded MT Bold" panose="020F0704030504030204" pitchFamily="34" charset="0"/>
                </a:rPr>
                <a:t>3.000</a:t>
              </a:r>
            </a:p>
          </p:txBody>
        </p:sp>
      </p:grpSp>
      <p:grpSp>
        <p:nvGrpSpPr>
          <p:cNvPr id="31" name="52 Grupo"/>
          <p:cNvGrpSpPr>
            <a:grpSpLocks/>
          </p:cNvGrpSpPr>
          <p:nvPr/>
        </p:nvGrpSpPr>
        <p:grpSpPr bwMode="auto">
          <a:xfrm>
            <a:off x="7874318" y="4531995"/>
            <a:ext cx="1439862" cy="500063"/>
            <a:chOff x="313442" y="1988840"/>
            <a:chExt cx="1440160" cy="442878"/>
          </a:xfrm>
          <a:solidFill>
            <a:schemeClr val="accent2"/>
          </a:solidFill>
        </p:grpSpPr>
        <p:sp>
          <p:nvSpPr>
            <p:cNvPr id="32" name="53 Rectángulo redondeado"/>
            <p:cNvSpPr/>
            <p:nvPr/>
          </p:nvSpPr>
          <p:spPr>
            <a:xfrm>
              <a:off x="374620" y="1988840"/>
              <a:ext cx="1296144" cy="442878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3" name="54 CuadroTexto"/>
            <p:cNvSpPr txBox="1">
              <a:spLocks noChangeArrowheads="1"/>
            </p:cNvSpPr>
            <p:nvPr/>
          </p:nvSpPr>
          <p:spPr bwMode="auto">
            <a:xfrm>
              <a:off x="313442" y="2035342"/>
              <a:ext cx="1440160" cy="3543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10.000</a:t>
              </a:r>
            </a:p>
          </p:txBody>
        </p:sp>
      </p:grpSp>
      <p:grpSp>
        <p:nvGrpSpPr>
          <p:cNvPr id="34" name="55 Grupo"/>
          <p:cNvGrpSpPr>
            <a:grpSpLocks/>
          </p:cNvGrpSpPr>
          <p:nvPr/>
        </p:nvGrpSpPr>
        <p:grpSpPr bwMode="auto">
          <a:xfrm>
            <a:off x="9376093" y="4903470"/>
            <a:ext cx="1295400" cy="500063"/>
            <a:chOff x="1907704" y="1917402"/>
            <a:chExt cx="1296144" cy="500066"/>
          </a:xfrm>
        </p:grpSpPr>
        <p:sp>
          <p:nvSpPr>
            <p:cNvPr id="35" name="56 Rectángulo redondeado"/>
            <p:cNvSpPr/>
            <p:nvPr/>
          </p:nvSpPr>
          <p:spPr>
            <a:xfrm>
              <a:off x="1907704" y="1917402"/>
              <a:ext cx="129614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6" name="57 CuadroTexto"/>
            <p:cNvSpPr txBox="1">
              <a:spLocks noChangeArrowheads="1"/>
            </p:cNvSpPr>
            <p:nvPr/>
          </p:nvSpPr>
          <p:spPr bwMode="auto">
            <a:xfrm>
              <a:off x="2003445" y="1960942"/>
              <a:ext cx="11066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15.000</a:t>
              </a:r>
            </a:p>
          </p:txBody>
        </p:sp>
      </p:grpSp>
      <p:grpSp>
        <p:nvGrpSpPr>
          <p:cNvPr id="37" name="58 Grupo"/>
          <p:cNvGrpSpPr>
            <a:grpSpLocks/>
          </p:cNvGrpSpPr>
          <p:nvPr/>
        </p:nvGrpSpPr>
        <p:grpSpPr bwMode="auto">
          <a:xfrm>
            <a:off x="7945755" y="5220970"/>
            <a:ext cx="1223963" cy="382588"/>
            <a:chOff x="1979712" y="3068960"/>
            <a:chExt cx="1224136" cy="606501"/>
          </a:xfrm>
        </p:grpSpPr>
        <p:sp>
          <p:nvSpPr>
            <p:cNvPr id="38" name="59 Rectángulo"/>
            <p:cNvSpPr/>
            <p:nvPr/>
          </p:nvSpPr>
          <p:spPr>
            <a:xfrm>
              <a:off x="1979712" y="3068960"/>
              <a:ext cx="1224136" cy="606501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9" name="60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latin typeface="Arial Rounded MT Bold" panose="020F0704030504030204" pitchFamily="34" charset="0"/>
                </a:rPr>
                <a:t>5.000</a:t>
              </a:r>
            </a:p>
          </p:txBody>
        </p:sp>
      </p:grpSp>
      <p:sp>
        <p:nvSpPr>
          <p:cNvPr id="40" name="30 Rectángulo"/>
          <p:cNvSpPr/>
          <p:nvPr/>
        </p:nvSpPr>
        <p:spPr>
          <a:xfrm>
            <a:off x="3065102" y="1313480"/>
            <a:ext cx="84249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8163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/>
                <a:solidFill>
                  <a:srgbClr val="00297A"/>
                </a:solidFill>
                <a:latin typeface="Arial" charset="0"/>
                <a:cs typeface="Arial" charset="0"/>
                <a:sym typeface="Arial" charset="0"/>
              </a:rPr>
              <a:t>ACTIVO</a:t>
            </a:r>
          </a:p>
        </p:txBody>
      </p:sp>
      <p:sp>
        <p:nvSpPr>
          <p:cNvPr id="41" name="CuadroTexto 40"/>
          <p:cNvSpPr txBox="1"/>
          <p:nvPr/>
        </p:nvSpPr>
        <p:spPr>
          <a:xfrm>
            <a:off x="4767944" y="5727042"/>
            <a:ext cx="1953984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TF: 35% </a:t>
            </a:r>
            <a:r>
              <a:rPr lang="es-VE" dirty="0" smtClean="0"/>
              <a:t>= 1.050,00</a:t>
            </a:r>
            <a:endParaRPr lang="es-VE" dirty="0"/>
          </a:p>
        </p:txBody>
      </p:sp>
      <p:sp>
        <p:nvSpPr>
          <p:cNvPr id="42" name="CuadroTexto 41"/>
          <p:cNvSpPr txBox="1"/>
          <p:nvPr/>
        </p:nvSpPr>
        <p:spPr>
          <a:xfrm>
            <a:off x="7479712" y="5749082"/>
            <a:ext cx="1992067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TF: 35% </a:t>
            </a:r>
            <a:r>
              <a:rPr lang="es-VE" dirty="0" smtClean="0"/>
              <a:t>= 1.750,00</a:t>
            </a:r>
            <a:endParaRPr lang="es-VE" dirty="0"/>
          </a:p>
        </p:txBody>
      </p:sp>
      <p:sp>
        <p:nvSpPr>
          <p:cNvPr id="43" name="Marcador de número de diapositiva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46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7066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29 – Impuesto a las Ganancias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3" name="3 Rectángulo"/>
          <p:cNvSpPr/>
          <p:nvPr/>
        </p:nvSpPr>
        <p:spPr>
          <a:xfrm>
            <a:off x="3110822" y="1039160"/>
            <a:ext cx="84249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8163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/>
                <a:solidFill>
                  <a:srgbClr val="C00000"/>
                </a:solidFill>
                <a:latin typeface="Arial" charset="0"/>
                <a:cs typeface="Arial" charset="0"/>
                <a:sym typeface="Arial" charset="0"/>
              </a:rPr>
              <a:t>PASIVO</a:t>
            </a:r>
          </a:p>
        </p:txBody>
      </p:sp>
      <p:grpSp>
        <p:nvGrpSpPr>
          <p:cNvPr id="4" name="4 Grupo"/>
          <p:cNvGrpSpPr>
            <a:grpSpLocks/>
          </p:cNvGrpSpPr>
          <p:nvPr/>
        </p:nvGrpSpPr>
        <p:grpSpPr bwMode="auto">
          <a:xfrm>
            <a:off x="3396615" y="1896428"/>
            <a:ext cx="1296988" cy="1800225"/>
            <a:chOff x="396280" y="1988840"/>
            <a:chExt cx="1296144" cy="1800200"/>
          </a:xfrm>
        </p:grpSpPr>
        <p:sp>
          <p:nvSpPr>
            <p:cNvPr id="5" name="5 Rectángulo redondeado"/>
            <p:cNvSpPr/>
            <p:nvPr/>
          </p:nvSpPr>
          <p:spPr>
            <a:xfrm>
              <a:off x="396280" y="1988840"/>
              <a:ext cx="1296144" cy="18002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6" name="6 CuadroTexto"/>
            <p:cNvSpPr txBox="1">
              <a:spLocks noChangeArrowheads="1"/>
            </p:cNvSpPr>
            <p:nvPr/>
          </p:nvSpPr>
          <p:spPr bwMode="auto">
            <a:xfrm rot="18357801">
              <a:off x="287896" y="2493107"/>
              <a:ext cx="1440160" cy="645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Financiera</a:t>
              </a:r>
            </a:p>
          </p:txBody>
        </p:sp>
      </p:grpSp>
      <p:grpSp>
        <p:nvGrpSpPr>
          <p:cNvPr id="7" name="7 Grupo"/>
          <p:cNvGrpSpPr>
            <a:grpSpLocks/>
          </p:cNvGrpSpPr>
          <p:nvPr/>
        </p:nvGrpSpPr>
        <p:grpSpPr bwMode="auto">
          <a:xfrm>
            <a:off x="4836478" y="1898015"/>
            <a:ext cx="1296987" cy="1008063"/>
            <a:chOff x="1907704" y="1988840"/>
            <a:chExt cx="1296144" cy="1008112"/>
          </a:xfrm>
        </p:grpSpPr>
        <p:sp>
          <p:nvSpPr>
            <p:cNvPr id="8" name="8 Rectángulo redondeado"/>
            <p:cNvSpPr/>
            <p:nvPr/>
          </p:nvSpPr>
          <p:spPr>
            <a:xfrm>
              <a:off x="1907704" y="1988840"/>
              <a:ext cx="1296144" cy="100811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9" name="9 CuadroTexto"/>
            <p:cNvSpPr txBox="1">
              <a:spLocks noChangeArrowheads="1"/>
            </p:cNvSpPr>
            <p:nvPr/>
          </p:nvSpPr>
          <p:spPr bwMode="auto">
            <a:xfrm>
              <a:off x="2025215" y="2206605"/>
              <a:ext cx="11066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6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Fiscal</a:t>
              </a:r>
            </a:p>
          </p:txBody>
        </p:sp>
      </p:grpSp>
      <p:grpSp>
        <p:nvGrpSpPr>
          <p:cNvPr id="10" name="10 Grupo"/>
          <p:cNvGrpSpPr>
            <a:grpSpLocks/>
          </p:cNvGrpSpPr>
          <p:nvPr/>
        </p:nvGrpSpPr>
        <p:grpSpPr bwMode="auto">
          <a:xfrm>
            <a:off x="4836478" y="2975928"/>
            <a:ext cx="1223962" cy="738187"/>
            <a:chOff x="1979712" y="3032237"/>
            <a:chExt cx="1224136" cy="738664"/>
          </a:xfrm>
        </p:grpSpPr>
        <p:sp>
          <p:nvSpPr>
            <p:cNvPr id="11" name="11 Rectángulo"/>
            <p:cNvSpPr/>
            <p:nvPr/>
          </p:nvSpPr>
          <p:spPr>
            <a:xfrm>
              <a:off x="1979712" y="3037002"/>
              <a:ext cx="1224136" cy="719603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12" name="12 CuadroTexto"/>
            <p:cNvSpPr txBox="1">
              <a:spLocks noChangeArrowheads="1"/>
            </p:cNvSpPr>
            <p:nvPr/>
          </p:nvSpPr>
          <p:spPr bwMode="auto">
            <a:xfrm>
              <a:off x="1979712" y="3032237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 Deducible</a:t>
              </a:r>
            </a:p>
          </p:txBody>
        </p:sp>
      </p:grpSp>
      <p:grpSp>
        <p:nvGrpSpPr>
          <p:cNvPr id="13" name="13 Grupo"/>
          <p:cNvGrpSpPr>
            <a:grpSpLocks/>
          </p:cNvGrpSpPr>
          <p:nvPr/>
        </p:nvGrpSpPr>
        <p:grpSpPr bwMode="auto">
          <a:xfrm>
            <a:off x="9073289" y="1882140"/>
            <a:ext cx="1439861" cy="1800225"/>
            <a:chOff x="336889" y="1988840"/>
            <a:chExt cx="1440160" cy="1800200"/>
          </a:xfrm>
        </p:grpSpPr>
        <p:sp>
          <p:nvSpPr>
            <p:cNvPr id="14" name="14 Rectángulo redondeado"/>
            <p:cNvSpPr/>
            <p:nvPr/>
          </p:nvSpPr>
          <p:spPr>
            <a:xfrm>
              <a:off x="396280" y="1988840"/>
              <a:ext cx="1296144" cy="18002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15" name="15 CuadroTexto"/>
            <p:cNvSpPr txBox="1">
              <a:spLocks noChangeArrowheads="1"/>
            </p:cNvSpPr>
            <p:nvPr/>
          </p:nvSpPr>
          <p:spPr bwMode="auto">
            <a:xfrm rot="10800000" flipV="1">
              <a:off x="336889" y="2462123"/>
              <a:ext cx="1440160" cy="707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</a:t>
              </a:r>
            </a:p>
            <a:p>
              <a:pPr algn="ctr" eaLnBrk="1" hangingPunct="1"/>
              <a:r>
                <a:rPr lang="es-VE" altLang="es-VE" sz="2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Fiscal</a:t>
              </a:r>
            </a:p>
          </p:txBody>
        </p:sp>
      </p:grpSp>
      <p:grpSp>
        <p:nvGrpSpPr>
          <p:cNvPr id="16" name="16 Grupo"/>
          <p:cNvGrpSpPr>
            <a:grpSpLocks/>
          </p:cNvGrpSpPr>
          <p:nvPr/>
        </p:nvGrpSpPr>
        <p:grpSpPr bwMode="auto">
          <a:xfrm>
            <a:off x="7754303" y="1888490"/>
            <a:ext cx="1295400" cy="1008063"/>
            <a:chOff x="1907704" y="1988840"/>
            <a:chExt cx="1296144" cy="1008112"/>
          </a:xfrm>
          <a:solidFill>
            <a:schemeClr val="accent2"/>
          </a:solidFill>
        </p:grpSpPr>
        <p:sp>
          <p:nvSpPr>
            <p:cNvPr id="17" name="17 Rectángulo redondeado"/>
            <p:cNvSpPr/>
            <p:nvPr/>
          </p:nvSpPr>
          <p:spPr>
            <a:xfrm>
              <a:off x="1907704" y="1988840"/>
              <a:ext cx="1296144" cy="1008112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18" name="18 CuadroTexto"/>
            <p:cNvSpPr txBox="1"/>
            <p:nvPr/>
          </p:nvSpPr>
          <p:spPr>
            <a:xfrm>
              <a:off x="1950591" y="2206339"/>
              <a:ext cx="1224666" cy="56994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VE" sz="1550" dirty="0">
                  <a:solidFill>
                    <a:schemeClr val="bg1"/>
                  </a:solidFill>
                  <a:latin typeface="Arial Rounded MT Bold" pitchFamily="34" charset="0"/>
                  <a:cs typeface="Arial" charset="0"/>
                  <a:sym typeface="Arial" charset="0"/>
                </a:rPr>
                <a:t>Base Financiera</a:t>
              </a:r>
            </a:p>
          </p:txBody>
        </p:sp>
      </p:grpSp>
      <p:grpSp>
        <p:nvGrpSpPr>
          <p:cNvPr id="19" name="19 Grupo"/>
          <p:cNvGrpSpPr>
            <a:grpSpLocks/>
          </p:cNvGrpSpPr>
          <p:nvPr/>
        </p:nvGrpSpPr>
        <p:grpSpPr bwMode="auto">
          <a:xfrm>
            <a:off x="7727315" y="2941003"/>
            <a:ext cx="1347788" cy="812800"/>
            <a:chOff x="1932163" y="3045667"/>
            <a:chExt cx="1346550" cy="812530"/>
          </a:xfrm>
        </p:grpSpPr>
        <p:sp>
          <p:nvSpPr>
            <p:cNvPr id="20" name="20 Rectángulo"/>
            <p:cNvSpPr/>
            <p:nvPr/>
          </p:nvSpPr>
          <p:spPr>
            <a:xfrm>
              <a:off x="1979744" y="3069471"/>
              <a:ext cx="1224424" cy="718899"/>
            </a:xfrm>
            <a:prstGeom prst="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1" name="21 CuadroTexto"/>
            <p:cNvSpPr txBox="1">
              <a:spLocks noChangeArrowheads="1"/>
            </p:cNvSpPr>
            <p:nvPr/>
          </p:nvSpPr>
          <p:spPr bwMode="auto">
            <a:xfrm>
              <a:off x="1932163" y="3045667"/>
              <a:ext cx="1346550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 Imponible</a:t>
              </a:r>
            </a:p>
          </p:txBody>
        </p:sp>
      </p:grpSp>
      <p:grpSp>
        <p:nvGrpSpPr>
          <p:cNvPr id="22" name="22 Grupo"/>
          <p:cNvGrpSpPr>
            <a:grpSpLocks/>
          </p:cNvGrpSpPr>
          <p:nvPr/>
        </p:nvGrpSpPr>
        <p:grpSpPr bwMode="auto">
          <a:xfrm>
            <a:off x="7605079" y="4718957"/>
            <a:ext cx="1470024" cy="1281158"/>
            <a:chOff x="2195736" y="4221088"/>
            <a:chExt cx="1584176" cy="1584176"/>
          </a:xfrm>
          <a:solidFill>
            <a:srgbClr val="C00000"/>
          </a:solidFill>
        </p:grpSpPr>
        <p:sp>
          <p:nvSpPr>
            <p:cNvPr id="23" name="23 Elipse"/>
            <p:cNvSpPr/>
            <p:nvPr/>
          </p:nvSpPr>
          <p:spPr>
            <a:xfrm>
              <a:off x="2195736" y="4221088"/>
              <a:ext cx="1584176" cy="158417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4" name="24 CuadroTexto"/>
            <p:cNvSpPr txBox="1">
              <a:spLocks noChangeArrowheads="1"/>
            </p:cNvSpPr>
            <p:nvPr/>
          </p:nvSpPr>
          <p:spPr bwMode="auto">
            <a:xfrm>
              <a:off x="2339752" y="4604935"/>
              <a:ext cx="1296144" cy="12003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Pasivo por Impuesto Diferido</a:t>
              </a:r>
            </a:p>
          </p:txBody>
        </p:sp>
      </p:grpSp>
      <p:grpSp>
        <p:nvGrpSpPr>
          <p:cNvPr id="25" name="25 Grupo"/>
          <p:cNvGrpSpPr>
            <a:grpSpLocks/>
          </p:cNvGrpSpPr>
          <p:nvPr/>
        </p:nvGrpSpPr>
        <p:grpSpPr bwMode="auto">
          <a:xfrm>
            <a:off x="4618990" y="4718957"/>
            <a:ext cx="1514475" cy="1338308"/>
            <a:chOff x="2195736" y="4221088"/>
            <a:chExt cx="1584176" cy="1606108"/>
          </a:xfrm>
        </p:grpSpPr>
        <p:sp>
          <p:nvSpPr>
            <p:cNvPr id="26" name="26 Elipse"/>
            <p:cNvSpPr/>
            <p:nvPr/>
          </p:nvSpPr>
          <p:spPr>
            <a:xfrm>
              <a:off x="2195736" y="4221088"/>
              <a:ext cx="1584176" cy="1584176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7" name="27 CuadroTexto"/>
            <p:cNvSpPr txBox="1">
              <a:spLocks noChangeArrowheads="1"/>
            </p:cNvSpPr>
            <p:nvPr/>
          </p:nvSpPr>
          <p:spPr bwMode="auto">
            <a:xfrm>
              <a:off x="2339752" y="4626867"/>
              <a:ext cx="129614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Activo por Impuesto Diferido</a:t>
              </a:r>
            </a:p>
          </p:txBody>
        </p:sp>
      </p:grpSp>
      <p:sp>
        <p:nvSpPr>
          <p:cNvPr id="28" name="28 Flecha a la derecha con bandas"/>
          <p:cNvSpPr/>
          <p:nvPr/>
        </p:nvSpPr>
        <p:spPr>
          <a:xfrm rot="5400000">
            <a:off x="5113495" y="4226677"/>
            <a:ext cx="525463" cy="37623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>
              <a:sym typeface="Arial" charset="0"/>
            </a:endParaRPr>
          </a:p>
        </p:txBody>
      </p:sp>
      <p:sp>
        <p:nvSpPr>
          <p:cNvPr id="29" name="29 Flecha a la derecha con bandas"/>
          <p:cNvSpPr/>
          <p:nvPr/>
        </p:nvSpPr>
        <p:spPr>
          <a:xfrm rot="5400000">
            <a:off x="8124190" y="4226678"/>
            <a:ext cx="525463" cy="376237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VE">
              <a:sym typeface="Arial" charset="0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4791856" y="3707725"/>
            <a:ext cx="1325916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X Tasa Fiscal</a:t>
            </a:r>
            <a:endParaRPr lang="es-VE" dirty="0"/>
          </a:p>
        </p:txBody>
      </p:sp>
      <p:sp>
        <p:nvSpPr>
          <p:cNvPr id="31" name="CuadroTexto 30"/>
          <p:cNvSpPr txBox="1"/>
          <p:nvPr/>
        </p:nvSpPr>
        <p:spPr>
          <a:xfrm>
            <a:off x="7706997" y="3707141"/>
            <a:ext cx="1325916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X Tasa Fiscal</a:t>
            </a:r>
            <a:endParaRPr lang="es-VE" dirty="0"/>
          </a:p>
        </p:txBody>
      </p:sp>
      <p:sp>
        <p:nvSpPr>
          <p:cNvPr id="32" name="Marcador de número de diapositiva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47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0122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29 – Impuesto a las Ganancias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3630930" y="2283778"/>
            <a:ext cx="1296988" cy="1800225"/>
            <a:chOff x="396280" y="1988840"/>
            <a:chExt cx="1296144" cy="1800200"/>
          </a:xfrm>
        </p:grpSpPr>
        <p:sp>
          <p:nvSpPr>
            <p:cNvPr id="4" name="4 Rectángulo redondeado"/>
            <p:cNvSpPr/>
            <p:nvPr/>
          </p:nvSpPr>
          <p:spPr>
            <a:xfrm>
              <a:off x="396280" y="1988840"/>
              <a:ext cx="1296144" cy="18002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5" name="5 CuadroTexto"/>
            <p:cNvSpPr txBox="1">
              <a:spLocks noChangeArrowheads="1"/>
            </p:cNvSpPr>
            <p:nvPr/>
          </p:nvSpPr>
          <p:spPr bwMode="auto">
            <a:xfrm rot="18357801">
              <a:off x="287896" y="2493107"/>
              <a:ext cx="1440160" cy="645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8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Financiera</a:t>
              </a:r>
            </a:p>
          </p:txBody>
        </p:sp>
      </p:grpSp>
      <p:grpSp>
        <p:nvGrpSpPr>
          <p:cNvPr id="6" name="6 Grupo"/>
          <p:cNvGrpSpPr>
            <a:grpSpLocks/>
          </p:cNvGrpSpPr>
          <p:nvPr/>
        </p:nvGrpSpPr>
        <p:grpSpPr bwMode="auto">
          <a:xfrm>
            <a:off x="5142230" y="2283778"/>
            <a:ext cx="1296988" cy="1008062"/>
            <a:chOff x="1907704" y="1988840"/>
            <a:chExt cx="1296144" cy="1008112"/>
          </a:xfrm>
        </p:grpSpPr>
        <p:sp>
          <p:nvSpPr>
            <p:cNvPr id="7" name="7 Rectángulo redondeado"/>
            <p:cNvSpPr/>
            <p:nvPr/>
          </p:nvSpPr>
          <p:spPr>
            <a:xfrm>
              <a:off x="1907704" y="1988840"/>
              <a:ext cx="1296144" cy="100811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8" name="8 CuadroTexto"/>
            <p:cNvSpPr txBox="1">
              <a:spLocks noChangeArrowheads="1"/>
            </p:cNvSpPr>
            <p:nvPr/>
          </p:nvSpPr>
          <p:spPr bwMode="auto">
            <a:xfrm>
              <a:off x="2025215" y="2206605"/>
              <a:ext cx="11066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16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Base Fiscal</a:t>
              </a:r>
            </a:p>
          </p:txBody>
        </p:sp>
      </p:grpSp>
      <p:grpSp>
        <p:nvGrpSpPr>
          <p:cNvPr id="9" name="9 Grupo"/>
          <p:cNvGrpSpPr>
            <a:grpSpLocks/>
          </p:cNvGrpSpPr>
          <p:nvPr/>
        </p:nvGrpSpPr>
        <p:grpSpPr bwMode="auto">
          <a:xfrm>
            <a:off x="5215255" y="3364865"/>
            <a:ext cx="1223963" cy="738188"/>
            <a:chOff x="1979712" y="3068960"/>
            <a:chExt cx="1224136" cy="738664"/>
          </a:xfrm>
        </p:grpSpPr>
        <p:sp>
          <p:nvSpPr>
            <p:cNvPr id="10" name="10 Rectángulo"/>
            <p:cNvSpPr/>
            <p:nvPr/>
          </p:nvSpPr>
          <p:spPr>
            <a:xfrm>
              <a:off x="1979712" y="3068960"/>
              <a:ext cx="1224136" cy="719602"/>
            </a:xfrm>
            <a:prstGeom prst="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11" name="11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</a:t>
              </a:r>
            </a:p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Deducible</a:t>
              </a:r>
            </a:p>
          </p:txBody>
        </p:sp>
      </p:grpSp>
      <p:grpSp>
        <p:nvGrpSpPr>
          <p:cNvPr id="12" name="12 Grupo"/>
          <p:cNvGrpSpPr>
            <a:grpSpLocks/>
          </p:cNvGrpSpPr>
          <p:nvPr/>
        </p:nvGrpSpPr>
        <p:grpSpPr bwMode="auto">
          <a:xfrm>
            <a:off x="7888605" y="2248853"/>
            <a:ext cx="2876550" cy="1800225"/>
            <a:chOff x="6083424" y="1952836"/>
            <a:chExt cx="2877141" cy="1800200"/>
          </a:xfrm>
        </p:grpSpPr>
        <p:grpSp>
          <p:nvGrpSpPr>
            <p:cNvPr id="13" name="13 Grupo"/>
            <p:cNvGrpSpPr>
              <a:grpSpLocks/>
            </p:cNvGrpSpPr>
            <p:nvPr/>
          </p:nvGrpSpPr>
          <p:grpSpPr bwMode="auto">
            <a:xfrm>
              <a:off x="7520405" y="1952836"/>
              <a:ext cx="1440160" cy="1800200"/>
              <a:chOff x="355981" y="1988840"/>
              <a:chExt cx="1440160" cy="1800200"/>
            </a:xfrm>
          </p:grpSpPr>
          <p:sp>
            <p:nvSpPr>
              <p:cNvPr id="17" name="14 Rectángulo redondeado"/>
              <p:cNvSpPr/>
              <p:nvPr/>
            </p:nvSpPr>
            <p:spPr>
              <a:xfrm>
                <a:off x="396280" y="1988840"/>
                <a:ext cx="1296144" cy="180020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VE">
                  <a:sym typeface="Arial" charset="0"/>
                </a:endParaRPr>
              </a:p>
            </p:txBody>
          </p:sp>
          <p:sp>
            <p:nvSpPr>
              <p:cNvPr id="18" name="18 CuadroTexto"/>
              <p:cNvSpPr txBox="1">
                <a:spLocks noChangeArrowheads="1"/>
              </p:cNvSpPr>
              <p:nvPr/>
            </p:nvSpPr>
            <p:spPr bwMode="auto">
              <a:xfrm rot="10800000" flipV="1">
                <a:off x="355981" y="2427357"/>
                <a:ext cx="1440160" cy="707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VE" altLang="es-VE" sz="2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Base </a:t>
                </a:r>
              </a:p>
              <a:p>
                <a:pPr algn="ctr" eaLnBrk="1" hangingPunct="1"/>
                <a:r>
                  <a:rPr lang="es-VE" altLang="es-VE" sz="2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Fiscal</a:t>
                </a:r>
              </a:p>
            </p:txBody>
          </p:sp>
        </p:grpSp>
        <p:grpSp>
          <p:nvGrpSpPr>
            <p:cNvPr id="14" name="16 Grupo"/>
            <p:cNvGrpSpPr>
              <a:grpSpLocks/>
            </p:cNvGrpSpPr>
            <p:nvPr/>
          </p:nvGrpSpPr>
          <p:grpSpPr bwMode="auto">
            <a:xfrm>
              <a:off x="6083424" y="1988840"/>
              <a:ext cx="1296144" cy="1008112"/>
              <a:chOff x="1907704" y="1988840"/>
              <a:chExt cx="1296144" cy="1008112"/>
            </a:xfrm>
          </p:grpSpPr>
          <p:sp>
            <p:nvSpPr>
              <p:cNvPr id="15" name="15 Rectángulo redondeado"/>
              <p:cNvSpPr/>
              <p:nvPr/>
            </p:nvSpPr>
            <p:spPr>
              <a:xfrm>
                <a:off x="1907704" y="1988840"/>
                <a:ext cx="1296144" cy="100811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VE">
                  <a:sym typeface="Arial" charset="0"/>
                </a:endParaRPr>
              </a:p>
            </p:txBody>
          </p:sp>
          <p:sp>
            <p:nvSpPr>
              <p:cNvPr id="16" name="16 CuadroTexto"/>
              <p:cNvSpPr txBox="1"/>
              <p:nvPr/>
            </p:nvSpPr>
            <p:spPr>
              <a:xfrm>
                <a:off x="1950576" y="2206832"/>
                <a:ext cx="1224213" cy="56990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s-VE" sz="155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  <a:sym typeface="Arial" charset="0"/>
                  </a:rPr>
                  <a:t>Base Financiera</a:t>
                </a:r>
              </a:p>
            </p:txBody>
          </p:sp>
        </p:grpSp>
      </p:grpSp>
      <p:grpSp>
        <p:nvGrpSpPr>
          <p:cNvPr id="19" name="19 Grupo"/>
          <p:cNvGrpSpPr>
            <a:grpSpLocks/>
          </p:cNvGrpSpPr>
          <p:nvPr/>
        </p:nvGrpSpPr>
        <p:grpSpPr bwMode="auto">
          <a:xfrm>
            <a:off x="7960043" y="3364865"/>
            <a:ext cx="1223962" cy="738188"/>
            <a:chOff x="1979712" y="3068960"/>
            <a:chExt cx="1224136" cy="738664"/>
          </a:xfrm>
        </p:grpSpPr>
        <p:sp>
          <p:nvSpPr>
            <p:cNvPr id="20" name="20 Rectángulo"/>
            <p:cNvSpPr/>
            <p:nvPr/>
          </p:nvSpPr>
          <p:spPr>
            <a:xfrm>
              <a:off x="1979712" y="3068960"/>
              <a:ext cx="1224136" cy="719602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1" name="21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>
                  <a:latin typeface="Arial Rounded MT Bold" panose="020F0704030504030204" pitchFamily="34" charset="0"/>
                </a:rPr>
                <a:t>Diferencia Temporaria Imponible</a:t>
              </a:r>
            </a:p>
          </p:txBody>
        </p:sp>
      </p:grpSp>
      <p:grpSp>
        <p:nvGrpSpPr>
          <p:cNvPr id="22" name="31 Grupo"/>
          <p:cNvGrpSpPr>
            <a:grpSpLocks/>
          </p:cNvGrpSpPr>
          <p:nvPr/>
        </p:nvGrpSpPr>
        <p:grpSpPr bwMode="auto">
          <a:xfrm>
            <a:off x="3621405" y="4763453"/>
            <a:ext cx="1439863" cy="500062"/>
            <a:chOff x="313442" y="1988840"/>
            <a:chExt cx="1440160" cy="442878"/>
          </a:xfrm>
        </p:grpSpPr>
        <p:sp>
          <p:nvSpPr>
            <p:cNvPr id="23" name="32 Rectángulo redondeado"/>
            <p:cNvSpPr/>
            <p:nvPr/>
          </p:nvSpPr>
          <p:spPr>
            <a:xfrm>
              <a:off x="374620" y="1988840"/>
              <a:ext cx="1296144" cy="4428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4" name="33 CuadroTexto"/>
            <p:cNvSpPr txBox="1">
              <a:spLocks noChangeArrowheads="1"/>
            </p:cNvSpPr>
            <p:nvPr/>
          </p:nvSpPr>
          <p:spPr bwMode="auto">
            <a:xfrm>
              <a:off x="313442" y="2035342"/>
              <a:ext cx="1440160" cy="354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12.000</a:t>
              </a:r>
            </a:p>
          </p:txBody>
        </p:sp>
      </p:grpSp>
      <p:grpSp>
        <p:nvGrpSpPr>
          <p:cNvPr id="25" name="34 Grupo"/>
          <p:cNvGrpSpPr>
            <a:grpSpLocks/>
          </p:cNvGrpSpPr>
          <p:nvPr/>
        </p:nvGrpSpPr>
        <p:grpSpPr bwMode="auto">
          <a:xfrm>
            <a:off x="5123180" y="4463415"/>
            <a:ext cx="1295400" cy="500063"/>
            <a:chOff x="1907704" y="1917402"/>
            <a:chExt cx="1296144" cy="500066"/>
          </a:xfrm>
        </p:grpSpPr>
        <p:sp>
          <p:nvSpPr>
            <p:cNvPr id="26" name="35 Rectángulo redondeado"/>
            <p:cNvSpPr/>
            <p:nvPr/>
          </p:nvSpPr>
          <p:spPr>
            <a:xfrm>
              <a:off x="1907704" y="1917402"/>
              <a:ext cx="129614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27" name="36 CuadroTexto"/>
            <p:cNvSpPr txBox="1">
              <a:spLocks noChangeArrowheads="1"/>
            </p:cNvSpPr>
            <p:nvPr/>
          </p:nvSpPr>
          <p:spPr bwMode="auto">
            <a:xfrm>
              <a:off x="2003445" y="1960942"/>
              <a:ext cx="11066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8.000</a:t>
              </a:r>
            </a:p>
          </p:txBody>
        </p:sp>
      </p:grpSp>
      <p:grpSp>
        <p:nvGrpSpPr>
          <p:cNvPr id="28" name="37 Grupo"/>
          <p:cNvGrpSpPr>
            <a:grpSpLocks/>
          </p:cNvGrpSpPr>
          <p:nvPr/>
        </p:nvGrpSpPr>
        <p:grpSpPr bwMode="auto">
          <a:xfrm>
            <a:off x="5156518" y="5149215"/>
            <a:ext cx="1223962" cy="400050"/>
            <a:chOff x="1979712" y="3062131"/>
            <a:chExt cx="1224136" cy="755256"/>
          </a:xfrm>
        </p:grpSpPr>
        <p:sp>
          <p:nvSpPr>
            <p:cNvPr id="29" name="38 Rectángulo"/>
            <p:cNvSpPr/>
            <p:nvPr/>
          </p:nvSpPr>
          <p:spPr>
            <a:xfrm>
              <a:off x="1979712" y="3068125"/>
              <a:ext cx="1224136" cy="722289"/>
            </a:xfrm>
            <a:prstGeom prst="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0" name="39 CuadroTexto"/>
            <p:cNvSpPr txBox="1">
              <a:spLocks noChangeArrowheads="1"/>
            </p:cNvSpPr>
            <p:nvPr/>
          </p:nvSpPr>
          <p:spPr bwMode="auto">
            <a:xfrm>
              <a:off x="1979712" y="3062131"/>
              <a:ext cx="1224136" cy="755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latin typeface="Arial Rounded MT Bold" panose="020F0704030504030204" pitchFamily="34" charset="0"/>
                </a:rPr>
                <a:t>4.000</a:t>
              </a:r>
            </a:p>
          </p:txBody>
        </p:sp>
      </p:grpSp>
      <p:grpSp>
        <p:nvGrpSpPr>
          <p:cNvPr id="31" name="52 Grupo"/>
          <p:cNvGrpSpPr>
            <a:grpSpLocks/>
          </p:cNvGrpSpPr>
          <p:nvPr/>
        </p:nvGrpSpPr>
        <p:grpSpPr bwMode="auto">
          <a:xfrm>
            <a:off x="7836218" y="4463415"/>
            <a:ext cx="1439862" cy="500063"/>
            <a:chOff x="313442" y="1988840"/>
            <a:chExt cx="1440160" cy="442878"/>
          </a:xfrm>
        </p:grpSpPr>
        <p:sp>
          <p:nvSpPr>
            <p:cNvPr id="32" name="53 Rectángulo redondeado"/>
            <p:cNvSpPr/>
            <p:nvPr/>
          </p:nvSpPr>
          <p:spPr>
            <a:xfrm>
              <a:off x="374620" y="1988840"/>
              <a:ext cx="1296144" cy="4428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3" name="54 CuadroTexto"/>
            <p:cNvSpPr txBox="1">
              <a:spLocks noChangeArrowheads="1"/>
            </p:cNvSpPr>
            <p:nvPr/>
          </p:nvSpPr>
          <p:spPr bwMode="auto">
            <a:xfrm>
              <a:off x="313442" y="2035342"/>
              <a:ext cx="1440160" cy="354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10.000</a:t>
              </a:r>
            </a:p>
          </p:txBody>
        </p:sp>
      </p:grpSp>
      <p:grpSp>
        <p:nvGrpSpPr>
          <p:cNvPr id="34" name="55 Grupo"/>
          <p:cNvGrpSpPr>
            <a:grpSpLocks/>
          </p:cNvGrpSpPr>
          <p:nvPr/>
        </p:nvGrpSpPr>
        <p:grpSpPr bwMode="auto">
          <a:xfrm>
            <a:off x="9337993" y="4763453"/>
            <a:ext cx="1295400" cy="500062"/>
            <a:chOff x="1907704" y="1917402"/>
            <a:chExt cx="1296144" cy="500066"/>
          </a:xfrm>
        </p:grpSpPr>
        <p:sp>
          <p:nvSpPr>
            <p:cNvPr id="35" name="56 Rectángulo redondeado"/>
            <p:cNvSpPr/>
            <p:nvPr/>
          </p:nvSpPr>
          <p:spPr>
            <a:xfrm>
              <a:off x="1907704" y="1917402"/>
              <a:ext cx="129614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6" name="57 CuadroTexto"/>
            <p:cNvSpPr txBox="1">
              <a:spLocks noChangeArrowheads="1"/>
            </p:cNvSpPr>
            <p:nvPr/>
          </p:nvSpPr>
          <p:spPr bwMode="auto">
            <a:xfrm>
              <a:off x="2003445" y="1960942"/>
              <a:ext cx="11066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13.000</a:t>
              </a:r>
            </a:p>
          </p:txBody>
        </p:sp>
      </p:grpSp>
      <p:grpSp>
        <p:nvGrpSpPr>
          <p:cNvPr id="37" name="58 Grupo"/>
          <p:cNvGrpSpPr>
            <a:grpSpLocks/>
          </p:cNvGrpSpPr>
          <p:nvPr/>
        </p:nvGrpSpPr>
        <p:grpSpPr bwMode="auto">
          <a:xfrm>
            <a:off x="7907655" y="5152390"/>
            <a:ext cx="1223963" cy="400050"/>
            <a:chOff x="1979712" y="3068960"/>
            <a:chExt cx="1224136" cy="636130"/>
          </a:xfrm>
        </p:grpSpPr>
        <p:sp>
          <p:nvSpPr>
            <p:cNvPr id="38" name="59 Rectángulo"/>
            <p:cNvSpPr/>
            <p:nvPr/>
          </p:nvSpPr>
          <p:spPr>
            <a:xfrm>
              <a:off x="1979712" y="3068960"/>
              <a:ext cx="1224136" cy="605838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VE">
                <a:sym typeface="Arial" charset="0"/>
              </a:endParaRPr>
            </a:p>
          </p:txBody>
        </p:sp>
        <p:sp>
          <p:nvSpPr>
            <p:cNvPr id="39" name="60 CuadroTexto"/>
            <p:cNvSpPr txBox="1">
              <a:spLocks noChangeArrowheads="1"/>
            </p:cNvSpPr>
            <p:nvPr/>
          </p:nvSpPr>
          <p:spPr bwMode="auto">
            <a:xfrm>
              <a:off x="1979712" y="3068960"/>
              <a:ext cx="1224136" cy="63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eaLnBrk="0" hangingPunct="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VE" altLang="es-VE" sz="2000">
                  <a:latin typeface="Arial Rounded MT Bold" panose="020F0704030504030204" pitchFamily="34" charset="0"/>
                </a:rPr>
                <a:t>3.000</a:t>
              </a:r>
            </a:p>
          </p:txBody>
        </p:sp>
      </p:grpSp>
      <p:sp>
        <p:nvSpPr>
          <p:cNvPr id="40" name="41 Rectángulo"/>
          <p:cNvSpPr/>
          <p:nvPr/>
        </p:nvSpPr>
        <p:spPr>
          <a:xfrm>
            <a:off x="3126062" y="1191560"/>
            <a:ext cx="84249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8163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/>
                <a:solidFill>
                  <a:srgbClr val="C00000"/>
                </a:solidFill>
                <a:latin typeface="Arial" charset="0"/>
                <a:cs typeface="Arial" charset="0"/>
                <a:sym typeface="Arial" charset="0"/>
              </a:rPr>
              <a:t>PASIVO</a:t>
            </a:r>
          </a:p>
        </p:txBody>
      </p:sp>
      <p:sp>
        <p:nvSpPr>
          <p:cNvPr id="41" name="CuadroTexto 40"/>
          <p:cNvSpPr txBox="1"/>
          <p:nvPr/>
        </p:nvSpPr>
        <p:spPr>
          <a:xfrm>
            <a:off x="4669970" y="5728314"/>
            <a:ext cx="1970316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s-VE" b="1" dirty="0" smtClean="0"/>
              <a:t>TF: 35% </a:t>
            </a:r>
            <a:r>
              <a:rPr lang="es-VE" dirty="0" smtClean="0"/>
              <a:t>= 1.400,00</a:t>
            </a:r>
            <a:endParaRPr lang="es-VE" dirty="0"/>
          </a:p>
        </p:txBody>
      </p:sp>
      <p:sp>
        <p:nvSpPr>
          <p:cNvPr id="42" name="CuadroTexto 41"/>
          <p:cNvSpPr txBox="1"/>
          <p:nvPr/>
        </p:nvSpPr>
        <p:spPr>
          <a:xfrm>
            <a:off x="7441608" y="5749082"/>
            <a:ext cx="1992067" cy="3693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TF: 30% </a:t>
            </a:r>
            <a:r>
              <a:rPr lang="es-VE" dirty="0" smtClean="0"/>
              <a:t>= 1.050,00</a:t>
            </a:r>
            <a:endParaRPr lang="es-VE" dirty="0"/>
          </a:p>
        </p:txBody>
      </p:sp>
      <p:sp>
        <p:nvSpPr>
          <p:cNvPr id="43" name="Marcador de número de diapositiva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48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5556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30 – Conversión de Moneda Extranjera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808725" y="1135766"/>
            <a:ext cx="8360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4">
                  <a:lumMod val="75000"/>
                </a:schemeClr>
              </a:buClr>
            </a:pPr>
            <a:r>
              <a:rPr lang="es-VE" b="1" dirty="0" smtClean="0"/>
              <a:t>Moneda Funcional: </a:t>
            </a:r>
            <a:r>
              <a:rPr lang="es-VE" dirty="0" smtClean="0"/>
              <a:t>es la moneda del entorno económico de la entidad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495" y="1812472"/>
            <a:ext cx="2581207" cy="145460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988128" y="3390900"/>
            <a:ext cx="251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/>
              <a:t>Si el Peso Chileno </a:t>
            </a:r>
            <a:r>
              <a:rPr lang="es-VE" b="1" dirty="0" smtClean="0"/>
              <a:t>es </a:t>
            </a:r>
          </a:p>
          <a:p>
            <a:pPr algn="ctr"/>
            <a:r>
              <a:rPr lang="es-VE" b="1" dirty="0" smtClean="0"/>
              <a:t>la moneda Funcional</a:t>
            </a:r>
            <a:endParaRPr lang="es-VE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8377160" y="3334574"/>
            <a:ext cx="2791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/>
              <a:t>Cualquier otra moneda </a:t>
            </a:r>
            <a:r>
              <a:rPr lang="es-VE" b="1" dirty="0" smtClean="0"/>
              <a:t>es una moneda extranjera</a:t>
            </a:r>
            <a:endParaRPr lang="es-VE" sz="1400" b="1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59462" y="1119930"/>
            <a:ext cx="1732343" cy="2696944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5740108" y="2237014"/>
            <a:ext cx="2542416" cy="9233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Conversión con base en el Tipo de Cambio de Contado</a:t>
            </a:r>
            <a:endParaRPr lang="es-VE" b="1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735035" y="4196275"/>
            <a:ext cx="3467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 smtClean="0">
                <a:solidFill>
                  <a:srgbClr val="C00000"/>
                </a:solidFill>
              </a:rPr>
              <a:t>Inversión neta en un Negocio en el Extranjero</a:t>
            </a:r>
            <a:endParaRPr lang="es-VE" sz="2000" b="1" dirty="0">
              <a:solidFill>
                <a:srgbClr val="C00000"/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7548333" y="4196275"/>
            <a:ext cx="4448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 smtClean="0">
                <a:solidFill>
                  <a:srgbClr val="C00000"/>
                </a:solidFill>
              </a:rPr>
              <a:t>Conversión a Moneda de Presentación</a:t>
            </a:r>
            <a:endParaRPr lang="es-VE" sz="2000" b="1" dirty="0">
              <a:solidFill>
                <a:srgbClr val="C0000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362306" y="4904161"/>
            <a:ext cx="4626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600" dirty="0"/>
              <a:t>Una entidad subsidiaria, asociada, negocio conjunto o </a:t>
            </a:r>
            <a:r>
              <a:rPr lang="es-VE" sz="1600" dirty="0" smtClean="0"/>
              <a:t>sucursal de </a:t>
            </a:r>
            <a:r>
              <a:rPr lang="es-VE" sz="1600" dirty="0"/>
              <a:t>la entidad que informa, cuyas actividades se fundamentan o </a:t>
            </a:r>
            <a:r>
              <a:rPr lang="es-VE" sz="1600" dirty="0" smtClean="0"/>
              <a:t>se llevan </a:t>
            </a:r>
            <a:r>
              <a:rPr lang="es-VE" sz="1600" dirty="0"/>
              <a:t>a cabo en un país o moneda distintos a los de la </a:t>
            </a:r>
            <a:r>
              <a:rPr lang="es-VE" sz="1600" dirty="0" smtClean="0"/>
              <a:t>entidad que </a:t>
            </a:r>
            <a:r>
              <a:rPr lang="es-VE" sz="1600" dirty="0"/>
              <a:t>informa.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7548333" y="4596385"/>
            <a:ext cx="4449236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300"/>
              </a:spcAft>
            </a:pPr>
            <a:r>
              <a:rPr lang="es-VE" sz="1400" dirty="0" smtClean="0"/>
              <a:t>Procedimiento basado en tres (3) pasos:</a:t>
            </a:r>
          </a:p>
          <a:p>
            <a:pPr marL="342900" indent="-342900" algn="just">
              <a:spcAft>
                <a:spcPts val="300"/>
              </a:spcAft>
              <a:buFont typeface="+mj-lt"/>
              <a:buAutoNum type="arabicPeriod"/>
            </a:pPr>
            <a:r>
              <a:rPr lang="es-VE" sz="1400" b="1" dirty="0" smtClean="0"/>
              <a:t>A y P </a:t>
            </a:r>
            <a:r>
              <a:rPr lang="es-VE" sz="1400" dirty="0" smtClean="0"/>
              <a:t>del Estado de Situación Financiera, se convierten al tipo de cambio de cierre.</a:t>
            </a:r>
          </a:p>
          <a:p>
            <a:pPr marL="342900" indent="-342900" algn="just">
              <a:spcAft>
                <a:spcPts val="300"/>
              </a:spcAft>
              <a:buFont typeface="+mj-lt"/>
              <a:buAutoNum type="arabicPeriod"/>
            </a:pPr>
            <a:r>
              <a:rPr lang="es-VE" sz="1400" b="1" dirty="0" smtClean="0"/>
              <a:t>I y G </a:t>
            </a:r>
            <a:r>
              <a:rPr lang="es-VE" sz="1400" dirty="0" smtClean="0"/>
              <a:t>del Estado de Resultados integral, se convierten al tipo de cambio de la fecha de transacción.</a:t>
            </a:r>
          </a:p>
          <a:p>
            <a:pPr marL="342900" indent="-342900" algn="just">
              <a:spcAft>
                <a:spcPts val="300"/>
              </a:spcAft>
              <a:buFont typeface="+mj-lt"/>
              <a:buAutoNum type="arabicPeriod"/>
            </a:pPr>
            <a:r>
              <a:rPr lang="es-VE" sz="1400" dirty="0" smtClean="0"/>
              <a:t>Las diferencias en cambio se reconoce en ORI.</a:t>
            </a:r>
            <a:endParaRPr lang="es-VE" sz="1400" dirty="0"/>
          </a:p>
        </p:txBody>
      </p:sp>
      <p:sp>
        <p:nvSpPr>
          <p:cNvPr id="17" name="Marcador de número de diapositiva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49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7022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673351" y="484387"/>
            <a:ext cx="9562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L</a:t>
            </a:r>
            <a:r>
              <a:rPr lang="es-VE" sz="36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a evolución de la NIIF para las PYMES</a:t>
            </a:r>
            <a:endParaRPr lang="es-VE" sz="36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2673351" y="1587500"/>
            <a:ext cx="9448800" cy="4349750"/>
            <a:chOff x="790463" y="1318190"/>
            <a:chExt cx="11207348" cy="5405166"/>
          </a:xfrm>
        </p:grpSpPr>
        <p:cxnSp>
          <p:nvCxnSpPr>
            <p:cNvPr id="5" name="Conector recto 4"/>
            <p:cNvCxnSpPr/>
            <p:nvPr/>
          </p:nvCxnSpPr>
          <p:spPr>
            <a:xfrm flipV="1">
              <a:off x="3957930" y="2621255"/>
              <a:ext cx="0" cy="3955535"/>
            </a:xfrm>
            <a:prstGeom prst="line">
              <a:avLst/>
            </a:prstGeom>
            <a:ln w="28575">
              <a:solidFill>
                <a:srgbClr val="DA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6266" y="1360181"/>
              <a:ext cx="1388978" cy="19659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702" y="1318190"/>
              <a:ext cx="1313881" cy="187183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CuadroTexto 7"/>
            <p:cNvSpPr txBox="1"/>
            <p:nvPr/>
          </p:nvSpPr>
          <p:spPr>
            <a:xfrm>
              <a:off x="856909" y="4015559"/>
              <a:ext cx="1259948" cy="7386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A82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100" b="1" dirty="0"/>
                <a:t>Petición de Información Junio 2012</a:t>
              </a:r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790463" y="5396483"/>
              <a:ext cx="1259949" cy="7386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A82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1100" b="1" dirty="0"/>
                <a:t>Documento de Discusión</a:t>
              </a:r>
            </a:p>
            <a:p>
              <a:pPr algn="ctr"/>
              <a:r>
                <a:rPr lang="es-VE" sz="1100" b="1" dirty="0"/>
                <a:t>Octubre 2013</a:t>
              </a:r>
            </a:p>
          </p:txBody>
        </p:sp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31" t="18442" r="42024" b="7389"/>
            <a:stretch/>
          </p:blipFill>
          <p:spPr>
            <a:xfrm>
              <a:off x="4727140" y="4089705"/>
              <a:ext cx="1600200" cy="21019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11" name="CuadroTexto 10"/>
            <p:cNvSpPr txBox="1"/>
            <p:nvPr/>
          </p:nvSpPr>
          <p:spPr>
            <a:xfrm>
              <a:off x="5011568" y="6290524"/>
              <a:ext cx="11030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/>
                <a:t>Paso 1</a:t>
              </a:r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11310239" y="4342735"/>
              <a:ext cx="6875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VE" sz="3600" dirty="0"/>
                <a:t>…</a:t>
              </a:r>
            </a:p>
          </p:txBody>
        </p:sp>
        <p:grpSp>
          <p:nvGrpSpPr>
            <p:cNvPr id="13" name="Grupo 12"/>
            <p:cNvGrpSpPr/>
            <p:nvPr/>
          </p:nvGrpSpPr>
          <p:grpSpPr>
            <a:xfrm>
              <a:off x="2573081" y="3982221"/>
              <a:ext cx="772632" cy="966245"/>
              <a:chOff x="4879357" y="1372327"/>
              <a:chExt cx="772632" cy="966245"/>
            </a:xfrm>
          </p:grpSpPr>
          <p:pic>
            <p:nvPicPr>
              <p:cNvPr id="14" name="Imagen 1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98780" l="0" r="427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9206"/>
              <a:stretch/>
            </p:blipFill>
            <p:spPr>
              <a:xfrm>
                <a:off x="4879357" y="1372327"/>
                <a:ext cx="611580" cy="633686"/>
              </a:xfrm>
              <a:prstGeom prst="rect">
                <a:avLst/>
              </a:prstGeom>
            </p:spPr>
          </p:pic>
          <p:sp>
            <p:nvSpPr>
              <p:cNvPr id="15" name="CuadroTexto 14"/>
              <p:cNvSpPr txBox="1"/>
              <p:nvPr/>
            </p:nvSpPr>
            <p:spPr>
              <a:xfrm>
                <a:off x="4879357" y="1994362"/>
                <a:ext cx="772632" cy="344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VE" sz="1200" b="1" dirty="0"/>
                  <a:t>GTT 10</a:t>
                </a:r>
              </a:p>
            </p:txBody>
          </p:sp>
        </p:grpSp>
        <p:grpSp>
          <p:nvGrpSpPr>
            <p:cNvPr id="16" name="Grupo 15"/>
            <p:cNvGrpSpPr/>
            <p:nvPr/>
          </p:nvGrpSpPr>
          <p:grpSpPr>
            <a:xfrm>
              <a:off x="10222356" y="4263209"/>
              <a:ext cx="852044" cy="937156"/>
              <a:chOff x="4813005" y="1372327"/>
              <a:chExt cx="852044" cy="937156"/>
            </a:xfrm>
          </p:grpSpPr>
          <p:pic>
            <p:nvPicPr>
              <p:cNvPr id="17" name="Imagen 1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258" r="438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9206"/>
              <a:stretch/>
            </p:blipFill>
            <p:spPr>
              <a:xfrm>
                <a:off x="4930157" y="1372327"/>
                <a:ext cx="611580" cy="633686"/>
              </a:xfrm>
              <a:prstGeom prst="rect">
                <a:avLst/>
              </a:prstGeom>
            </p:spPr>
          </p:pic>
          <p:sp>
            <p:nvSpPr>
              <p:cNvPr id="18" name="CuadroTexto 17"/>
              <p:cNvSpPr txBox="1"/>
              <p:nvPr/>
            </p:nvSpPr>
            <p:spPr>
              <a:xfrm>
                <a:off x="4813005" y="1965273"/>
                <a:ext cx="852044" cy="344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VE" sz="1200" b="1" dirty="0"/>
                  <a:t>GTT </a:t>
                </a:r>
                <a:r>
                  <a:rPr lang="es-VE" sz="1200" b="1" dirty="0" smtClean="0"/>
                  <a:t>107</a:t>
                </a:r>
                <a:endParaRPr lang="es-VE" sz="1200" b="1" dirty="0"/>
              </a:p>
            </p:txBody>
          </p:sp>
        </p:grpSp>
        <p:sp>
          <p:nvSpPr>
            <p:cNvPr id="19" name="CuadroTexto 18"/>
            <p:cNvSpPr txBox="1"/>
            <p:nvPr/>
          </p:nvSpPr>
          <p:spPr>
            <a:xfrm>
              <a:off x="6244773" y="1748926"/>
              <a:ext cx="2687586" cy="82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Clr>
                  <a:schemeClr val="accent2">
                    <a:lumMod val="75000"/>
                  </a:schemeClr>
                </a:buClr>
                <a:buFont typeface="Wingdings" panose="05000000000000000000" pitchFamily="2" charset="2"/>
                <a:buChar char="§"/>
              </a:pPr>
              <a:r>
                <a:rPr lang="es-VE" sz="1600" dirty="0"/>
                <a:t>Emitida mayo 2015</a:t>
              </a:r>
            </a:p>
            <a:p>
              <a:pPr marL="285750" indent="-285750">
                <a:spcAft>
                  <a:spcPts val="600"/>
                </a:spcAft>
                <a:buClr>
                  <a:schemeClr val="accent2">
                    <a:lumMod val="75000"/>
                  </a:schemeClr>
                </a:buClr>
                <a:buFont typeface="Wingdings" panose="05000000000000000000" pitchFamily="2" charset="2"/>
                <a:buChar char="§"/>
              </a:pPr>
              <a:r>
                <a:rPr lang="es-VE" sz="1600" b="1" dirty="0"/>
                <a:t>Vigencia enero 2017</a:t>
              </a:r>
            </a:p>
          </p:txBody>
        </p:sp>
        <p:cxnSp>
          <p:nvCxnSpPr>
            <p:cNvPr id="20" name="Conector recto de flecha 19"/>
            <p:cNvCxnSpPr/>
            <p:nvPr/>
          </p:nvCxnSpPr>
          <p:spPr>
            <a:xfrm flipH="1">
              <a:off x="1528782" y="3307773"/>
              <a:ext cx="2723" cy="554801"/>
            </a:xfrm>
            <a:prstGeom prst="straightConnector1">
              <a:avLst/>
            </a:prstGeom>
            <a:ln w="28575">
              <a:solidFill>
                <a:srgbClr val="DA82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de flecha 20"/>
            <p:cNvCxnSpPr/>
            <p:nvPr/>
          </p:nvCxnSpPr>
          <p:spPr>
            <a:xfrm flipH="1">
              <a:off x="1479022" y="4811219"/>
              <a:ext cx="1223" cy="491004"/>
            </a:xfrm>
            <a:prstGeom prst="straightConnector1">
              <a:avLst/>
            </a:prstGeom>
            <a:ln w="28575">
              <a:solidFill>
                <a:srgbClr val="DA82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1420198" y="6576790"/>
              <a:ext cx="2543876" cy="0"/>
            </a:xfrm>
            <a:prstGeom prst="line">
              <a:avLst/>
            </a:prstGeom>
            <a:ln w="28575">
              <a:solidFill>
                <a:srgbClr val="DA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/>
            <p:nvPr/>
          </p:nvCxnSpPr>
          <p:spPr>
            <a:xfrm>
              <a:off x="3936491" y="2612046"/>
              <a:ext cx="724098" cy="9209"/>
            </a:xfrm>
            <a:prstGeom prst="straightConnector1">
              <a:avLst/>
            </a:prstGeom>
            <a:ln w="28575">
              <a:solidFill>
                <a:srgbClr val="DA82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o 23"/>
            <p:cNvGrpSpPr/>
            <p:nvPr/>
          </p:nvGrpSpPr>
          <p:grpSpPr>
            <a:xfrm>
              <a:off x="2478445" y="5294050"/>
              <a:ext cx="772632" cy="937156"/>
              <a:chOff x="4813005" y="1372327"/>
              <a:chExt cx="772632" cy="937156"/>
            </a:xfrm>
          </p:grpSpPr>
          <p:pic>
            <p:nvPicPr>
              <p:cNvPr id="25" name="Imagen 24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3659" b="100000" l="0" r="4201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9206"/>
              <a:stretch/>
            </p:blipFill>
            <p:spPr>
              <a:xfrm>
                <a:off x="4879357" y="1372327"/>
                <a:ext cx="611580" cy="633686"/>
              </a:xfrm>
              <a:prstGeom prst="rect">
                <a:avLst/>
              </a:prstGeom>
            </p:spPr>
          </p:pic>
          <p:sp>
            <p:nvSpPr>
              <p:cNvPr id="26" name="CuadroTexto 25"/>
              <p:cNvSpPr txBox="1"/>
              <p:nvPr/>
            </p:nvSpPr>
            <p:spPr>
              <a:xfrm>
                <a:off x="4813005" y="1965273"/>
                <a:ext cx="772632" cy="344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VE" sz="1200" b="1" dirty="0"/>
                  <a:t>GTT 25</a:t>
                </a:r>
              </a:p>
            </p:txBody>
          </p:sp>
        </p:grpSp>
        <p:cxnSp>
          <p:nvCxnSpPr>
            <p:cNvPr id="27" name="Conector recto 26"/>
            <p:cNvCxnSpPr>
              <a:stCxn id="9" idx="2"/>
            </p:cNvCxnSpPr>
            <p:nvPr/>
          </p:nvCxnSpPr>
          <p:spPr>
            <a:xfrm flipH="1">
              <a:off x="1420198" y="6135147"/>
              <a:ext cx="240" cy="441643"/>
            </a:xfrm>
            <a:prstGeom prst="line">
              <a:avLst/>
            </a:prstGeom>
            <a:ln w="28575">
              <a:solidFill>
                <a:srgbClr val="DA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de flecha 27"/>
            <p:cNvCxnSpPr/>
            <p:nvPr/>
          </p:nvCxnSpPr>
          <p:spPr>
            <a:xfrm flipH="1">
              <a:off x="5448032" y="3460758"/>
              <a:ext cx="2723" cy="554801"/>
            </a:xfrm>
            <a:prstGeom prst="straightConnector1">
              <a:avLst/>
            </a:prstGeom>
            <a:ln w="28575">
              <a:solidFill>
                <a:srgbClr val="DA82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de flecha 28"/>
            <p:cNvCxnSpPr/>
            <p:nvPr/>
          </p:nvCxnSpPr>
          <p:spPr>
            <a:xfrm>
              <a:off x="6653527" y="5339306"/>
              <a:ext cx="724098" cy="9209"/>
            </a:xfrm>
            <a:prstGeom prst="straightConnector1">
              <a:avLst/>
            </a:prstGeom>
            <a:ln w="28575">
              <a:solidFill>
                <a:srgbClr val="DA82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Imagen 29"/>
            <p:cNvPicPr>
              <a:picLocks noChangeAspect="1"/>
            </p:cNvPicPr>
            <p:nvPr/>
          </p:nvPicPr>
          <p:blipFill rotWithShape="1">
            <a:blip r:embed="rId9"/>
            <a:srcRect l="44973" t="16511" r="30497" b="21764"/>
            <a:stretch/>
          </p:blipFill>
          <p:spPr>
            <a:xfrm>
              <a:off x="7688867" y="3004655"/>
              <a:ext cx="1532499" cy="222281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 rotWithShape="1">
            <a:blip r:embed="rId10"/>
            <a:srcRect l="25833" t="17925" r="51064" b="22863"/>
            <a:stretch/>
          </p:blipFill>
          <p:spPr>
            <a:xfrm>
              <a:off x="7955530" y="3871811"/>
              <a:ext cx="1703159" cy="2366842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grpSp>
          <p:nvGrpSpPr>
            <p:cNvPr id="32" name="Grupo 31"/>
            <p:cNvGrpSpPr/>
            <p:nvPr/>
          </p:nvGrpSpPr>
          <p:grpSpPr>
            <a:xfrm>
              <a:off x="6609173" y="4244898"/>
              <a:ext cx="772632" cy="937156"/>
              <a:chOff x="4813005" y="1372327"/>
              <a:chExt cx="772632" cy="937156"/>
            </a:xfrm>
          </p:grpSpPr>
          <p:pic>
            <p:nvPicPr>
              <p:cNvPr id="33" name="Imagen 3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258" r="438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9206"/>
              <a:stretch/>
            </p:blipFill>
            <p:spPr>
              <a:xfrm>
                <a:off x="4879357" y="1372327"/>
                <a:ext cx="611580" cy="633686"/>
              </a:xfrm>
              <a:prstGeom prst="rect">
                <a:avLst/>
              </a:prstGeom>
            </p:spPr>
          </p:pic>
          <p:sp>
            <p:nvSpPr>
              <p:cNvPr id="34" name="CuadroTexto 33"/>
              <p:cNvSpPr txBox="1"/>
              <p:nvPr/>
            </p:nvSpPr>
            <p:spPr>
              <a:xfrm>
                <a:off x="4813005" y="1965273"/>
                <a:ext cx="772632" cy="344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VE" sz="1200" b="1" dirty="0"/>
                  <a:t>GTT 83</a:t>
                </a:r>
              </a:p>
            </p:txBody>
          </p:sp>
        </p:grpSp>
        <p:sp>
          <p:nvSpPr>
            <p:cNvPr id="35" name="CuadroTexto 34"/>
            <p:cNvSpPr txBox="1"/>
            <p:nvPr/>
          </p:nvSpPr>
          <p:spPr>
            <a:xfrm>
              <a:off x="8167518" y="6354024"/>
              <a:ext cx="11030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/>
                <a:t>Paso </a:t>
              </a:r>
              <a:r>
                <a:rPr lang="es-VE" b="1" dirty="0" smtClean="0"/>
                <a:t>2</a:t>
              </a:r>
              <a:endParaRPr lang="es-VE" b="1" dirty="0"/>
            </a:p>
          </p:txBody>
        </p:sp>
        <p:sp>
          <p:nvSpPr>
            <p:cNvPr id="36" name="CuadroTexto 35"/>
            <p:cNvSpPr txBox="1"/>
            <p:nvPr/>
          </p:nvSpPr>
          <p:spPr>
            <a:xfrm>
              <a:off x="10001815" y="5434955"/>
              <a:ext cx="1231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accent2">
                    <a:lumMod val="75000"/>
                  </a:schemeClr>
                </a:buClr>
              </a:pPr>
              <a:r>
                <a:rPr lang="es-VE" sz="1200" b="1" dirty="0" smtClean="0"/>
                <a:t>Venció el</a:t>
              </a:r>
            </a:p>
            <a:p>
              <a:pPr algn="ctr">
                <a:buClr>
                  <a:schemeClr val="accent2">
                    <a:lumMod val="75000"/>
                  </a:schemeClr>
                </a:buClr>
              </a:pPr>
              <a:r>
                <a:rPr lang="es-VE" sz="1200" b="1" dirty="0" smtClean="0"/>
                <a:t> 07/03/2023</a:t>
              </a:r>
              <a:endParaRPr lang="es-VE" sz="1200" b="1" dirty="0"/>
            </a:p>
          </p:txBody>
        </p:sp>
      </p:grpSp>
      <p:pic>
        <p:nvPicPr>
          <p:cNvPr id="38" name="Imagen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861" y="1230105"/>
            <a:ext cx="803352" cy="1034885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6446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31 – Hiperinflación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807" y="1349828"/>
            <a:ext cx="2857500" cy="1905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547257" y="3477986"/>
            <a:ext cx="327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dirty="0" smtClean="0"/>
              <a:t>Pérdida del poder adquisitivo de la moneda, a tal ritmo que resulta equívoca cualquier comparación entre las cifras procedentes de transacciones y otros acontecimientos ocurridos en diferentes momentos del tiempo, incluso dentro de un mismo periodo contable.</a:t>
            </a:r>
            <a:endParaRPr lang="es-VE" dirty="0"/>
          </a:p>
        </p:txBody>
      </p:sp>
      <p:sp>
        <p:nvSpPr>
          <p:cNvPr id="7" name="CuadroTexto 6"/>
          <p:cNvSpPr txBox="1"/>
          <p:nvPr/>
        </p:nvSpPr>
        <p:spPr>
          <a:xfrm>
            <a:off x="5823857" y="1143000"/>
            <a:ext cx="616675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b="1" dirty="0" smtClean="0"/>
              <a:t>Economías Hiperinflacionaria: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VE" sz="1400" dirty="0" smtClean="0"/>
              <a:t>la </a:t>
            </a:r>
            <a:r>
              <a:rPr lang="es-VE" sz="1400" dirty="0"/>
              <a:t>población en general prefiere conservar su riqueza en forma </a:t>
            </a:r>
            <a:r>
              <a:rPr lang="es-VE" sz="1400" dirty="0" smtClean="0"/>
              <a:t>de </a:t>
            </a:r>
            <a:r>
              <a:rPr lang="es-VE" sz="1400" b="1" dirty="0" smtClean="0"/>
              <a:t>activos </a:t>
            </a:r>
            <a:r>
              <a:rPr lang="es-VE" sz="1400" dirty="0"/>
              <a:t>no monetarios, o en una moneda extranjera </a:t>
            </a:r>
            <a:r>
              <a:rPr lang="es-VE" sz="1400" dirty="0" smtClean="0"/>
              <a:t>relativamente estable</a:t>
            </a:r>
            <a:r>
              <a:rPr lang="es-VE" sz="1400" dirty="0"/>
              <a:t>. Los importes de moneda local conservados son </a:t>
            </a:r>
            <a:r>
              <a:rPr lang="es-VE" sz="1400" dirty="0" smtClean="0"/>
              <a:t>invertidos inmediatamente </a:t>
            </a:r>
            <a:r>
              <a:rPr lang="es-VE" sz="1400" dirty="0"/>
              <a:t>para mantener la capacidad adquisitiva</a:t>
            </a:r>
            <a:r>
              <a:rPr lang="es-VE" sz="1400" dirty="0" smtClean="0"/>
              <a:t>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VE" sz="1400" dirty="0" smtClean="0"/>
              <a:t>la </a:t>
            </a:r>
            <a:r>
              <a:rPr lang="es-VE" sz="1400" dirty="0"/>
              <a:t>población en general no toma en consideración los </a:t>
            </a:r>
            <a:r>
              <a:rPr lang="es-VE" sz="1400" dirty="0" smtClean="0"/>
              <a:t>importes monetarios </a:t>
            </a:r>
            <a:r>
              <a:rPr lang="es-VE" sz="1400" dirty="0"/>
              <a:t>en términos de moneda local, sino en términos de </a:t>
            </a:r>
            <a:r>
              <a:rPr lang="es-VE" sz="1400" dirty="0" smtClean="0"/>
              <a:t>una moneda </a:t>
            </a:r>
            <a:r>
              <a:rPr lang="es-VE" sz="1400" dirty="0"/>
              <a:t>extranjera </a:t>
            </a:r>
            <a:r>
              <a:rPr lang="es-VE" sz="1400" dirty="0" smtClean="0"/>
              <a:t> relativamente </a:t>
            </a:r>
            <a:r>
              <a:rPr lang="es-VE" sz="1400" dirty="0"/>
              <a:t>estable. Los precios </a:t>
            </a:r>
            <a:r>
              <a:rPr lang="es-VE" sz="1400" dirty="0" smtClean="0"/>
              <a:t>pueden establecerse </a:t>
            </a:r>
            <a:r>
              <a:rPr lang="es-VE" sz="1400" dirty="0"/>
              <a:t>en esa moneda</a:t>
            </a:r>
            <a:r>
              <a:rPr lang="es-VE" sz="1400" dirty="0" smtClean="0"/>
              <a:t>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VE" sz="1400" dirty="0" smtClean="0"/>
              <a:t>las </a:t>
            </a:r>
            <a:r>
              <a:rPr lang="es-VE" sz="1400" dirty="0"/>
              <a:t>ventas y compras a crédito tienen lugar a precios que compensan </a:t>
            </a:r>
            <a:r>
              <a:rPr lang="es-VE" sz="1400" dirty="0" smtClean="0"/>
              <a:t>la pérdida </a:t>
            </a:r>
            <a:r>
              <a:rPr lang="es-VE" sz="1400" dirty="0"/>
              <a:t>de poder adquisitivo esperada durante el aplazamiento, </a:t>
            </a:r>
            <a:r>
              <a:rPr lang="es-VE" sz="1400" dirty="0" smtClean="0"/>
              <a:t>incluso si </a:t>
            </a:r>
            <a:r>
              <a:rPr lang="es-VE" sz="1400" dirty="0"/>
              <a:t>el periodo es </a:t>
            </a:r>
            <a:r>
              <a:rPr lang="es-VE" sz="1400" dirty="0" smtClean="0"/>
              <a:t>corto.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VE" sz="1400" dirty="0" smtClean="0"/>
              <a:t>las </a:t>
            </a:r>
            <a:r>
              <a:rPr lang="es-VE" sz="1400" dirty="0"/>
              <a:t>tasas de interés, salarios y precios se vinculan a un índice de precios</a:t>
            </a:r>
            <a:r>
              <a:rPr lang="es-VE" sz="1400" dirty="0" smtClean="0"/>
              <a:t>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VE" sz="1400" dirty="0" smtClean="0"/>
              <a:t>la </a:t>
            </a:r>
            <a:r>
              <a:rPr lang="es-VE" sz="1400" dirty="0"/>
              <a:t>tasa acumulada de inflación a lo largo de tres años se aproxima </a:t>
            </a:r>
            <a:r>
              <a:rPr lang="es-VE" sz="1400" dirty="0" smtClean="0"/>
              <a:t>o sobrepasa </a:t>
            </a:r>
            <a:r>
              <a:rPr lang="es-VE" sz="1400" dirty="0"/>
              <a:t>el 100 por ciento.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6107388" y="4355997"/>
            <a:ext cx="2177143" cy="769441"/>
            <a:chOff x="6074731" y="4523010"/>
            <a:chExt cx="2177143" cy="769441"/>
          </a:xfrm>
        </p:grpSpPr>
        <p:sp>
          <p:nvSpPr>
            <p:cNvPr id="6" name="Rectángulo redondeado 5"/>
            <p:cNvSpPr/>
            <p:nvPr/>
          </p:nvSpPr>
          <p:spPr>
            <a:xfrm>
              <a:off x="6074731" y="4539325"/>
              <a:ext cx="2177143" cy="734785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6275614" y="4523010"/>
              <a:ext cx="18832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2200" b="1" dirty="0" smtClean="0">
                  <a:solidFill>
                    <a:schemeClr val="bg1"/>
                  </a:solidFill>
                </a:rPr>
                <a:t>Partidas Monetarias</a:t>
              </a:r>
              <a:endParaRPr lang="es-VE" sz="2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6107388" y="5244849"/>
            <a:ext cx="2177143" cy="774898"/>
            <a:chOff x="6074731" y="4539325"/>
            <a:chExt cx="2177143" cy="774898"/>
          </a:xfrm>
        </p:grpSpPr>
        <p:sp>
          <p:nvSpPr>
            <p:cNvPr id="11" name="Rectángulo redondeado 10"/>
            <p:cNvSpPr/>
            <p:nvPr/>
          </p:nvSpPr>
          <p:spPr>
            <a:xfrm>
              <a:off x="6074731" y="4539325"/>
              <a:ext cx="2177143" cy="734785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6275614" y="4544782"/>
              <a:ext cx="18832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sz="2200" b="1" dirty="0" smtClean="0">
                  <a:solidFill>
                    <a:schemeClr val="bg1"/>
                  </a:solidFill>
                </a:rPr>
                <a:t>Partidas No Monetarias</a:t>
              </a:r>
              <a:endParaRPr lang="es-VE" sz="2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Conector recto de flecha 13"/>
          <p:cNvCxnSpPr/>
          <p:nvPr/>
        </p:nvCxnSpPr>
        <p:spPr>
          <a:xfrm flipV="1">
            <a:off x="8273642" y="5182964"/>
            <a:ext cx="838203" cy="40213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/>
          <p:nvPr/>
        </p:nvCxnSpPr>
        <p:spPr>
          <a:xfrm>
            <a:off x="8273642" y="5585095"/>
            <a:ext cx="838203" cy="35378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9193987" y="5014698"/>
            <a:ext cx="2791684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Medidas al Costo Histórico</a:t>
            </a:r>
            <a:endParaRPr lang="es-VE" dirty="0"/>
          </a:p>
        </p:txBody>
      </p:sp>
      <p:sp>
        <p:nvSpPr>
          <p:cNvPr id="23" name="CuadroTexto 22"/>
          <p:cNvSpPr txBox="1"/>
          <p:nvPr/>
        </p:nvSpPr>
        <p:spPr>
          <a:xfrm>
            <a:off x="9193987" y="5716297"/>
            <a:ext cx="2791684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VE" dirty="0" smtClean="0"/>
              <a:t>Medidas al Valor Razonable</a:t>
            </a:r>
            <a:endParaRPr lang="es-VE" dirty="0"/>
          </a:p>
        </p:txBody>
      </p:sp>
      <p:sp>
        <p:nvSpPr>
          <p:cNvPr id="24" name="Marcador de número de diapositiva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50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400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34 – Actividades Especiales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633568" y="1141209"/>
            <a:ext cx="62103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b="1" dirty="0" smtClean="0"/>
              <a:t>Agricultura, </a:t>
            </a:r>
            <a:r>
              <a:rPr lang="es-VE" dirty="0" smtClean="0"/>
              <a:t>referido a Activos Biológicos (animales vivos o plantas.</a:t>
            </a:r>
          </a:p>
          <a:p>
            <a:pPr>
              <a:buClr>
                <a:schemeClr val="accent4">
                  <a:lumMod val="75000"/>
                </a:schemeClr>
              </a:buClr>
            </a:pPr>
            <a:r>
              <a:rPr lang="es-VE" dirty="0"/>
              <a:t> </a:t>
            </a:r>
            <a:r>
              <a:rPr lang="es-VE" dirty="0" smtClean="0"/>
              <a:t>    </a:t>
            </a:r>
            <a:r>
              <a:rPr lang="es-VE" b="1" dirty="0" smtClean="0"/>
              <a:t>Medición:</a:t>
            </a:r>
          </a:p>
          <a:p>
            <a:pPr marL="538163" indent="-271463">
              <a:buClr>
                <a:schemeClr val="accent4">
                  <a:lumMod val="75000"/>
                </a:schemeClr>
              </a:buClr>
              <a:buFont typeface="+mj-lt"/>
              <a:buAutoNum type="alphaLcParenR"/>
            </a:pPr>
            <a:r>
              <a:rPr lang="es-VE" dirty="0" smtClean="0"/>
              <a:t>Modelo del Valor Razonable; o</a:t>
            </a:r>
          </a:p>
          <a:p>
            <a:pPr marL="538163" indent="-271463">
              <a:buClr>
                <a:schemeClr val="accent4">
                  <a:lumMod val="75000"/>
                </a:schemeClr>
              </a:buClr>
              <a:buFont typeface="+mj-lt"/>
              <a:buAutoNum type="alphaLcParenR"/>
            </a:pPr>
            <a:r>
              <a:rPr lang="es-VE" dirty="0" smtClean="0"/>
              <a:t>Costo, solo cuando determinar el VR implique un costo o esfuerzo desproporcionado.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633568" y="2980437"/>
            <a:ext cx="62103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b="1" dirty="0" smtClean="0"/>
              <a:t>Exploración y evaluación de recursos minerales, </a:t>
            </a:r>
            <a:r>
              <a:rPr lang="es-VE" dirty="0" smtClean="0"/>
              <a:t>referido al tratamiento de los Activos relacionados con estas actividades.</a:t>
            </a:r>
          </a:p>
          <a:p>
            <a:pPr>
              <a:buClr>
                <a:schemeClr val="accent4">
                  <a:lumMod val="75000"/>
                </a:schemeClr>
              </a:buClr>
            </a:pPr>
            <a:r>
              <a:rPr lang="es-VE" dirty="0"/>
              <a:t> </a:t>
            </a:r>
            <a:r>
              <a:rPr lang="es-VE" dirty="0" smtClean="0"/>
              <a:t>    </a:t>
            </a:r>
            <a:r>
              <a:rPr lang="es-VE" b="1" dirty="0" smtClean="0"/>
              <a:t>Medición Inicial:</a:t>
            </a:r>
            <a:r>
              <a:rPr lang="es-VE" dirty="0" smtClean="0"/>
              <a:t> Al Costo</a:t>
            </a:r>
          </a:p>
          <a:p>
            <a:pPr marL="266700">
              <a:buClr>
                <a:schemeClr val="accent4">
                  <a:lumMod val="75000"/>
                </a:schemeClr>
              </a:buClr>
            </a:pPr>
            <a:r>
              <a:rPr lang="es-VE" b="1" dirty="0" smtClean="0"/>
              <a:t>Medición Posterior:</a:t>
            </a:r>
            <a:r>
              <a:rPr lang="es-VE" dirty="0" smtClean="0"/>
              <a:t> S 17 o S18, según la naturaleza de cada activo.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5557368" y="4542667"/>
            <a:ext cx="6362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b="1" dirty="0" smtClean="0"/>
              <a:t>Acuerdo de Concesión de Servicios, </a:t>
            </a:r>
            <a:r>
              <a:rPr lang="es-VE" dirty="0" smtClean="0"/>
              <a:t>referido a al acuerdo para operar activos del sector público.</a:t>
            </a:r>
          </a:p>
          <a:p>
            <a:pPr marL="358775" indent="-358775">
              <a:buClr>
                <a:schemeClr val="accent4">
                  <a:lumMod val="75000"/>
                </a:schemeClr>
              </a:buClr>
            </a:pPr>
            <a:r>
              <a:rPr lang="es-VE" dirty="0"/>
              <a:t> </a:t>
            </a:r>
            <a:r>
              <a:rPr lang="es-VE" dirty="0" smtClean="0"/>
              <a:t>     	</a:t>
            </a:r>
            <a:r>
              <a:rPr lang="es-VE" b="1" dirty="0" smtClean="0"/>
              <a:t>Activo Financiero:</a:t>
            </a:r>
            <a:r>
              <a:rPr lang="es-VE" dirty="0" smtClean="0"/>
              <a:t> Cuando recibe efectivo u otro A. Financiero</a:t>
            </a:r>
          </a:p>
          <a:p>
            <a:pPr marL="358775" indent="-358775">
              <a:buClr>
                <a:schemeClr val="accent4">
                  <a:lumMod val="75000"/>
                </a:schemeClr>
              </a:buClr>
            </a:pPr>
            <a:r>
              <a:rPr lang="es-VE" b="1" dirty="0"/>
              <a:t>	</a:t>
            </a:r>
            <a:r>
              <a:rPr lang="es-VE" b="1" dirty="0" smtClean="0"/>
              <a:t>Activo Intangible:</a:t>
            </a:r>
            <a:r>
              <a:rPr lang="es-VE" dirty="0" smtClean="0"/>
              <a:t> Cuando la entidad tiene el derecho a cobrar a los usuarios del servicio público.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3947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4778" y="6303916"/>
            <a:ext cx="8259878" cy="330860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r>
              <a:rPr lang="es-VE" sz="15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Federación de Colegios de Contadores Públicos de la República Bolivariana de Venezuela</a:t>
            </a:r>
            <a:endParaRPr lang="es-VE" sz="15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0" y="6225187"/>
            <a:ext cx="9919121" cy="12111"/>
          </a:xfrm>
          <a:prstGeom prst="line">
            <a:avLst/>
          </a:prstGeom>
          <a:ln w="57150">
            <a:solidFill>
              <a:srgbClr val="E1A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748931" y="344875"/>
            <a:ext cx="91016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Una introducción a la 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NIIF para la PYMES</a:t>
            </a:r>
            <a:r>
              <a:rPr lang="es-VE" dirty="0" smtClean="0">
                <a:solidFill>
                  <a:schemeClr val="bg1"/>
                </a:solidFill>
                <a:latin typeface="AR BLANCA" panose="02000000000000000000" pitchFamily="2" charset="0"/>
              </a:rPr>
              <a:t>(2015)</a:t>
            </a:r>
            <a:r>
              <a:rPr lang="es-VE" sz="4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 </a:t>
            </a:r>
            <a:endParaRPr lang="es-VE" sz="40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pic>
        <p:nvPicPr>
          <p:cNvPr id="7" name="0 Imagen" descr="Imag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28" y="373729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92" y="1762106"/>
            <a:ext cx="3592287" cy="3592287"/>
          </a:xfrm>
          <a:prstGeom prst="rect">
            <a:avLst/>
          </a:prstGeom>
          <a:ln w="44450" cmpd="thinThick">
            <a:solidFill>
              <a:schemeClr val="accent4">
                <a:lumMod val="75000"/>
                <a:alpha val="98000"/>
              </a:schemeClr>
            </a:solidFill>
          </a:ln>
        </p:spPr>
      </p:pic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pPr/>
              <a:t>52</a:t>
            </a:fld>
            <a:endParaRPr lang="es-VE"/>
          </a:p>
        </p:txBody>
      </p:sp>
      <p:sp>
        <p:nvSpPr>
          <p:cNvPr id="12" name="CuadroTexto 11"/>
          <p:cNvSpPr txBox="1"/>
          <p:nvPr/>
        </p:nvSpPr>
        <p:spPr>
          <a:xfrm>
            <a:off x="3117654" y="5528180"/>
            <a:ext cx="4250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M. Sc.</a:t>
            </a:r>
            <a:r>
              <a:rPr lang="es-VE" sz="2800" dirty="0" smtClean="0">
                <a:solidFill>
                  <a:schemeClr val="bg1"/>
                </a:solidFill>
              </a:rPr>
              <a:t> </a:t>
            </a:r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Norelly Pinto Vargas</a:t>
            </a:r>
            <a:endParaRPr lang="es-VE" sz="28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3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385097" y="496561"/>
            <a:ext cx="7708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relacionadas con Aplicación por Primera Vez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CuadroTexto 5"/>
          <p:cNvSpPr txBox="1"/>
          <p:nvPr/>
        </p:nvSpPr>
        <p:spPr>
          <a:xfrm>
            <a:off x="5764960" y="2303575"/>
            <a:ext cx="5430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>
                <a:solidFill>
                  <a:schemeClr val="accent4">
                    <a:lumMod val="75000"/>
                  </a:schemeClr>
                </a:solidFill>
              </a:rPr>
              <a:t>Sección </a:t>
            </a: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35 </a:t>
            </a:r>
            <a:r>
              <a:rPr lang="es-VE" sz="2800" dirty="0"/>
              <a:t>T</a:t>
            </a:r>
            <a:r>
              <a:rPr lang="es-VE" sz="2800" dirty="0" smtClean="0"/>
              <a:t>ransición a la NIIF </a:t>
            </a:r>
          </a:p>
          <a:p>
            <a:pPr>
              <a:spcAft>
                <a:spcPts val="600"/>
              </a:spcAft>
              <a:buClr>
                <a:schemeClr val="accent4">
                  <a:lumMod val="75000"/>
                </a:schemeClr>
              </a:buClr>
            </a:pPr>
            <a:r>
              <a:rPr lang="es-VE" sz="2800" dirty="0" smtClean="0"/>
              <a:t>                        para las PYMES</a:t>
            </a:r>
            <a:endParaRPr lang="es-VE" sz="28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5905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 Grupo"/>
          <p:cNvGrpSpPr>
            <a:grpSpLocks/>
          </p:cNvGrpSpPr>
          <p:nvPr/>
        </p:nvGrpSpPr>
        <p:grpSpPr bwMode="auto">
          <a:xfrm>
            <a:off x="6358952" y="4096138"/>
            <a:ext cx="749300" cy="834669"/>
            <a:chOff x="5643570" y="1785925"/>
            <a:chExt cx="2232437" cy="2986394"/>
          </a:xfrm>
        </p:grpSpPr>
        <p:grpSp>
          <p:nvGrpSpPr>
            <p:cNvPr id="6" name="11 Grupo"/>
            <p:cNvGrpSpPr>
              <a:grpSpLocks/>
            </p:cNvGrpSpPr>
            <p:nvPr/>
          </p:nvGrpSpPr>
          <p:grpSpPr bwMode="auto">
            <a:xfrm>
              <a:off x="5643570" y="1785925"/>
              <a:ext cx="1882390" cy="2510402"/>
              <a:chOff x="1142976" y="-362405"/>
              <a:chExt cx="3597935" cy="5066416"/>
            </a:xfrm>
          </p:grpSpPr>
          <p:pic>
            <p:nvPicPr>
              <p:cNvPr id="10" name="Picture 13" descr="http://mssasociados.com/wp-content/uploads/2016/01/NIIF-Para-Pyme-M2015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42976" y="-356974"/>
                <a:ext cx="3597935" cy="5065334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1" descr="https://3.bp.blogspot.com/-qmooMS2RCAQ/VyPc9gs62RI/AAAAAAAAG1w/SsOsMfAKrmUoASA2wVljK9GjWT2bWWt_ACLcB/s1600/Niif%2Bpara%2Blas%2Bpymes%2B2015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0748" y="-356017"/>
                <a:ext cx="3368464" cy="2130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" name="13 Grupo"/>
            <p:cNvGrpSpPr>
              <a:grpSpLocks/>
            </p:cNvGrpSpPr>
            <p:nvPr/>
          </p:nvGrpSpPr>
          <p:grpSpPr bwMode="auto">
            <a:xfrm>
              <a:off x="6086485" y="2428868"/>
              <a:ext cx="1789522" cy="2343451"/>
              <a:chOff x="1178906" y="-124934"/>
              <a:chExt cx="3600451" cy="5067301"/>
            </a:xfrm>
          </p:grpSpPr>
          <p:pic>
            <p:nvPicPr>
              <p:cNvPr id="8" name="Picture 13" descr="http://mssasociados.com/wp-content/uploads/2016/01/NIIF-Para-Pyme-M2015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8906" y="-124934"/>
                <a:ext cx="3600451" cy="5067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https://3.bp.blogspot.com/-qmooMS2RCAQ/VyPc9gs62RI/AAAAAAAAG1w/SsOsMfAKrmUoASA2wVljK9GjWT2bWWt_ACLcB/s1600/Niif%2Bpara%2Blas%2Bpymes%2B2015.jp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0751" y="-124934"/>
                <a:ext cx="3368465" cy="2130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7" name="Grupo 46"/>
          <p:cNvGrpSpPr/>
          <p:nvPr/>
        </p:nvGrpSpPr>
        <p:grpSpPr>
          <a:xfrm>
            <a:off x="4876512" y="3565700"/>
            <a:ext cx="3848110" cy="2402480"/>
            <a:chOff x="4923349" y="3651719"/>
            <a:chExt cx="3848110" cy="2402480"/>
          </a:xfrm>
        </p:grpSpPr>
        <p:sp>
          <p:nvSpPr>
            <p:cNvPr id="28" name="19 CuadroTexto"/>
            <p:cNvSpPr txBox="1"/>
            <p:nvPr/>
          </p:nvSpPr>
          <p:spPr bwMode="auto">
            <a:xfrm>
              <a:off x="4923349" y="5777200"/>
              <a:ext cx="3848110" cy="27699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2">
                  <a:lumMod val="2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dirty="0" smtClean="0">
                  <a:latin typeface="Arial Black" pitchFamily="34" charset="0"/>
                  <a:cs typeface="+mn-cs"/>
                </a:rPr>
                <a:t>Principios Contable:  </a:t>
              </a:r>
              <a:r>
                <a:rPr lang="es-ES" sz="1200" i="1" dirty="0" smtClean="0">
                  <a:latin typeface="Arial Black" pitchFamily="34" charset="0"/>
                  <a:cs typeface="+mn-cs"/>
                </a:rPr>
                <a:t>NIIF para las </a:t>
              </a:r>
              <a:r>
                <a:rPr lang="es-ES" sz="1200" i="1" dirty="0">
                  <a:latin typeface="Arial Black" pitchFamily="34" charset="0"/>
                  <a:cs typeface="+mn-cs"/>
                </a:rPr>
                <a:t>PYME</a:t>
              </a:r>
              <a:r>
                <a:rPr lang="es-ES" sz="1200" dirty="0">
                  <a:latin typeface="Arial Black" pitchFamily="34" charset="0"/>
                  <a:cs typeface="+mn-cs"/>
                </a:rPr>
                <a:t> </a:t>
              </a:r>
            </a:p>
          </p:txBody>
        </p:sp>
        <p:pic>
          <p:nvPicPr>
            <p:cNvPr id="27" name="11 Imagen" descr="abridora8[1]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5827" y="3651719"/>
              <a:ext cx="3529014" cy="2126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CuadroTexto 1"/>
          <p:cNvSpPr txBox="1"/>
          <p:nvPr/>
        </p:nvSpPr>
        <p:spPr>
          <a:xfrm>
            <a:off x="3385097" y="355389"/>
            <a:ext cx="8477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35 - Transición a la NIIF para las PYMES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23" name="9 CuadroTexto"/>
          <p:cNvSpPr txBox="1"/>
          <p:nvPr/>
        </p:nvSpPr>
        <p:spPr>
          <a:xfrm>
            <a:off x="3430588" y="4462463"/>
            <a:ext cx="1150937" cy="3698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>
                <a:latin typeface="+mn-lt"/>
                <a:cs typeface="+mn-cs"/>
              </a:rPr>
              <a:t>Ejercicio 4</a:t>
            </a:r>
          </a:p>
        </p:txBody>
      </p:sp>
      <p:sp>
        <p:nvSpPr>
          <p:cNvPr id="30" name="26 Flecha a la derecha con bandas"/>
          <p:cNvSpPr/>
          <p:nvPr/>
        </p:nvSpPr>
        <p:spPr>
          <a:xfrm>
            <a:off x="8615363" y="4751388"/>
            <a:ext cx="720725" cy="503237"/>
          </a:xfrm>
          <a:prstGeom prst="stripedRightArrow">
            <a:avLst/>
          </a:prstGeom>
          <a:solidFill>
            <a:srgbClr val="0070C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grpSp>
        <p:nvGrpSpPr>
          <p:cNvPr id="36" name="41 Grupo"/>
          <p:cNvGrpSpPr>
            <a:grpSpLocks/>
          </p:cNvGrpSpPr>
          <p:nvPr/>
        </p:nvGrpSpPr>
        <p:grpSpPr bwMode="auto">
          <a:xfrm>
            <a:off x="9775825" y="4048125"/>
            <a:ext cx="1338263" cy="1833563"/>
            <a:chOff x="6956648" y="3717032"/>
            <a:chExt cx="1338084" cy="1832992"/>
          </a:xfrm>
        </p:grpSpPr>
        <p:grpSp>
          <p:nvGrpSpPr>
            <p:cNvPr id="37" name="38 Grupo"/>
            <p:cNvGrpSpPr>
              <a:grpSpLocks/>
            </p:cNvGrpSpPr>
            <p:nvPr/>
          </p:nvGrpSpPr>
          <p:grpSpPr bwMode="auto">
            <a:xfrm>
              <a:off x="6956648" y="3717032"/>
              <a:ext cx="1338084" cy="1832992"/>
              <a:chOff x="6804248" y="1668016"/>
              <a:chExt cx="1338084" cy="1832992"/>
            </a:xfrm>
          </p:grpSpPr>
          <p:pic>
            <p:nvPicPr>
              <p:cNvPr id="39" name="39 Imagen" descr="caderno azul.jp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04248" y="1668016"/>
                <a:ext cx="1338084" cy="1832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10 CuadroTexto"/>
              <p:cNvSpPr txBox="1">
                <a:spLocks noChangeArrowheads="1"/>
              </p:cNvSpPr>
              <p:nvPr/>
            </p:nvSpPr>
            <p:spPr bwMode="auto">
              <a:xfrm>
                <a:off x="6948156" y="1857226"/>
                <a:ext cx="1152236" cy="707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100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Conjunto Completo de Estados Financieros</a:t>
                </a:r>
              </a:p>
            </p:txBody>
          </p:sp>
        </p:grpSp>
        <p:sp>
          <p:nvSpPr>
            <p:cNvPr id="38" name="24 CuadroTexto"/>
            <p:cNvSpPr txBox="1">
              <a:spLocks noChangeArrowheads="1"/>
            </p:cNvSpPr>
            <p:nvPr/>
          </p:nvSpPr>
          <p:spPr bwMode="auto">
            <a:xfrm>
              <a:off x="7144270" y="4797152"/>
              <a:ext cx="1081088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ts val="600"/>
                </a:spcAft>
              </a:pPr>
              <a:r>
                <a:rPr lang="es-ES" altLang="es-VE" sz="10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31-12-20x3</a:t>
              </a:r>
            </a:p>
            <a:p>
              <a:pPr algn="ctr" eaLnBrk="1" hangingPunct="1">
                <a:spcAft>
                  <a:spcPts val="600"/>
                </a:spcAft>
              </a:pPr>
              <a:r>
                <a:rPr lang="es-ES" altLang="es-VE" sz="10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31-12-20X4</a:t>
              </a:r>
            </a:p>
          </p:txBody>
        </p:sp>
      </p:grpSp>
      <p:grpSp>
        <p:nvGrpSpPr>
          <p:cNvPr id="46" name="Grupo 45"/>
          <p:cNvGrpSpPr/>
          <p:nvPr/>
        </p:nvGrpSpPr>
        <p:grpSpPr>
          <a:xfrm>
            <a:off x="3430588" y="1064636"/>
            <a:ext cx="7704137" cy="2339897"/>
            <a:chOff x="3503613" y="979566"/>
            <a:chExt cx="7704137" cy="2339897"/>
          </a:xfrm>
        </p:grpSpPr>
        <p:sp>
          <p:nvSpPr>
            <p:cNvPr id="20" name="4 CuadroTexto"/>
            <p:cNvSpPr txBox="1"/>
            <p:nvPr/>
          </p:nvSpPr>
          <p:spPr>
            <a:xfrm>
              <a:off x="3503613" y="1193800"/>
              <a:ext cx="1150937" cy="3683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prstDash val="sysDash"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dirty="0">
                  <a:latin typeface="+mn-lt"/>
                  <a:cs typeface="+mn-cs"/>
                </a:rPr>
                <a:t>Ejercicio 1</a:t>
              </a:r>
            </a:p>
          </p:txBody>
        </p:sp>
        <p:sp>
          <p:nvSpPr>
            <p:cNvPr id="21" name="6 CuadroTexto"/>
            <p:cNvSpPr txBox="1"/>
            <p:nvPr/>
          </p:nvSpPr>
          <p:spPr>
            <a:xfrm>
              <a:off x="3503613" y="1982788"/>
              <a:ext cx="1150937" cy="3698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dirty="0">
                  <a:latin typeface="+mn-lt"/>
                  <a:cs typeface="+mn-cs"/>
                </a:rPr>
                <a:t>Ejercicio 2</a:t>
              </a:r>
            </a:p>
          </p:txBody>
        </p:sp>
        <p:sp>
          <p:nvSpPr>
            <p:cNvPr id="22" name="7 CuadroTexto"/>
            <p:cNvSpPr txBox="1"/>
            <p:nvPr/>
          </p:nvSpPr>
          <p:spPr>
            <a:xfrm>
              <a:off x="3503613" y="2632075"/>
              <a:ext cx="1150937" cy="3698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dirty="0">
                  <a:latin typeface="+mn-lt"/>
                  <a:cs typeface="+mn-cs"/>
                </a:rPr>
                <a:t>Ejercicio 3</a:t>
              </a:r>
            </a:p>
          </p:txBody>
        </p:sp>
        <p:pic>
          <p:nvPicPr>
            <p:cNvPr id="24" name="11 Imagen" descr="abridora8[1]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839" y="979566"/>
              <a:ext cx="3224212" cy="1989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16 CuadroTexto"/>
            <p:cNvSpPr txBox="1"/>
            <p:nvPr/>
          </p:nvSpPr>
          <p:spPr>
            <a:xfrm>
              <a:off x="4943475" y="2951163"/>
              <a:ext cx="3671888" cy="3683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2">
                  <a:lumMod val="25000"/>
                </a:schemeClr>
              </a:solidFill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dirty="0">
                  <a:latin typeface="Arial Black" pitchFamily="34" charset="0"/>
                  <a:cs typeface="+mn-cs"/>
                </a:rPr>
                <a:t>PRINCIPIOS LOCALES  </a:t>
              </a:r>
            </a:p>
          </p:txBody>
        </p:sp>
        <p:sp>
          <p:nvSpPr>
            <p:cNvPr id="29" name="25 Flecha a la derecha con bandas"/>
            <p:cNvSpPr/>
            <p:nvPr/>
          </p:nvSpPr>
          <p:spPr>
            <a:xfrm>
              <a:off x="8543925" y="1798638"/>
              <a:ext cx="719138" cy="503237"/>
            </a:xfrm>
            <a:prstGeom prst="stripedRightArrow">
              <a:avLst/>
            </a:prstGeom>
            <a:solidFill>
              <a:srgbClr val="0070C0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grpSp>
          <p:nvGrpSpPr>
            <p:cNvPr id="31" name="37 Grupo"/>
            <p:cNvGrpSpPr>
              <a:grpSpLocks/>
            </p:cNvGrpSpPr>
            <p:nvPr/>
          </p:nvGrpSpPr>
          <p:grpSpPr bwMode="auto">
            <a:xfrm>
              <a:off x="9869488" y="1168400"/>
              <a:ext cx="1338262" cy="1831975"/>
              <a:chOff x="6804248" y="1668016"/>
              <a:chExt cx="1338084" cy="1832992"/>
            </a:xfrm>
          </p:grpSpPr>
          <p:pic>
            <p:nvPicPr>
              <p:cNvPr id="32" name="33 Imagen" descr="caderno azul.jp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04248" y="1668016"/>
                <a:ext cx="1338084" cy="1832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10 CuadroTexto"/>
              <p:cNvSpPr txBox="1">
                <a:spLocks noChangeArrowheads="1"/>
              </p:cNvSpPr>
              <p:nvPr/>
            </p:nvSpPr>
            <p:spPr bwMode="auto">
              <a:xfrm>
                <a:off x="6948156" y="1857226"/>
                <a:ext cx="1152236" cy="707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100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Conjunto Completo de Estados Financieros</a:t>
                </a:r>
              </a:p>
            </p:txBody>
          </p:sp>
        </p:grpSp>
        <p:sp>
          <p:nvSpPr>
            <p:cNvPr id="34" name="35 CuadroTexto"/>
            <p:cNvSpPr txBox="1">
              <a:spLocks noChangeArrowheads="1"/>
            </p:cNvSpPr>
            <p:nvPr/>
          </p:nvSpPr>
          <p:spPr bwMode="auto">
            <a:xfrm>
              <a:off x="10056813" y="2136775"/>
              <a:ext cx="107950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Aft>
                  <a:spcPts val="600"/>
                </a:spcAft>
              </a:pPr>
              <a:r>
                <a:rPr lang="es-ES" altLang="es-VE" sz="10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31-12-20x3</a:t>
              </a:r>
              <a:endParaRPr lang="es-ES" altLang="es-VE" sz="10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ctr" eaLnBrk="1" hangingPunct="1">
                <a:spcAft>
                  <a:spcPts val="600"/>
                </a:spcAft>
              </a:pPr>
              <a:r>
                <a:rPr lang="es-ES" altLang="es-VE" sz="10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31-12-20X3</a:t>
              </a:r>
              <a:endParaRPr lang="es-ES" altLang="es-VE" sz="10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1" name="33 CuadroTexto"/>
            <p:cNvSpPr txBox="1"/>
            <p:nvPr/>
          </p:nvSpPr>
          <p:spPr>
            <a:xfrm>
              <a:off x="4956175" y="2986088"/>
              <a:ext cx="3640138" cy="30777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400" dirty="0" smtClean="0">
                  <a:latin typeface="Arial Black" pitchFamily="34" charset="0"/>
                  <a:cs typeface="+mn-cs"/>
                </a:rPr>
                <a:t>Principios Contables </a:t>
              </a:r>
              <a:r>
                <a:rPr lang="es-ES" sz="1200" dirty="0" smtClean="0">
                  <a:latin typeface="Arial Black" pitchFamily="34" charset="0"/>
                  <a:cs typeface="+mn-cs"/>
                </a:rPr>
                <a:t> </a:t>
              </a:r>
              <a:r>
                <a:rPr lang="es-ES" sz="1200" dirty="0">
                  <a:latin typeface="Arial Black" pitchFamily="34" charset="0"/>
                  <a:cs typeface="+mn-cs"/>
                </a:rPr>
                <a:t>ANTERIORES  </a:t>
              </a:r>
            </a:p>
          </p:txBody>
        </p:sp>
      </p:grpSp>
      <p:grpSp>
        <p:nvGrpSpPr>
          <p:cNvPr id="42" name="35 Grupo"/>
          <p:cNvGrpSpPr>
            <a:grpSpLocks/>
          </p:cNvGrpSpPr>
          <p:nvPr/>
        </p:nvGrpSpPr>
        <p:grpSpPr bwMode="auto">
          <a:xfrm>
            <a:off x="8695348" y="3145067"/>
            <a:ext cx="1655762" cy="2684462"/>
            <a:chOff x="5580024" y="3623514"/>
            <a:chExt cx="1655624" cy="2685806"/>
          </a:xfrm>
        </p:grpSpPr>
        <p:cxnSp>
          <p:nvCxnSpPr>
            <p:cNvPr id="43" name="28 Conector recto de flecha"/>
            <p:cNvCxnSpPr/>
            <p:nvPr/>
          </p:nvCxnSpPr>
          <p:spPr>
            <a:xfrm flipH="1" flipV="1">
              <a:off x="5580024" y="3623514"/>
              <a:ext cx="1655624" cy="20171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30 Conector recto de flecha"/>
            <p:cNvCxnSpPr/>
            <p:nvPr/>
          </p:nvCxnSpPr>
          <p:spPr>
            <a:xfrm flipH="1">
              <a:off x="5651456" y="6032486"/>
              <a:ext cx="1288332" cy="2768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54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9431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526839"/>
            <a:ext cx="8477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35 - Transición a la NIIF para las PYMES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3" name="136 CuadroTexto"/>
          <p:cNvSpPr txBox="1">
            <a:spLocks noChangeArrowheads="1"/>
          </p:cNvSpPr>
          <p:nvPr/>
        </p:nvSpPr>
        <p:spPr bwMode="auto">
          <a:xfrm>
            <a:off x="2889251" y="1188134"/>
            <a:ext cx="909955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VE" sz="2000" b="1" dirty="0">
                <a:latin typeface="Calibri" panose="020F0502020204030204" pitchFamily="34" charset="0"/>
              </a:rPr>
              <a:t>Solo para reestructurar </a:t>
            </a:r>
            <a:r>
              <a:rPr lang="es-ES" altLang="es-VE" sz="2000" b="1" dirty="0" smtClean="0">
                <a:latin typeface="Calibri" panose="020F0502020204030204" pitchFamily="34" charset="0"/>
              </a:rPr>
              <a:t> los </a:t>
            </a:r>
            <a:r>
              <a:rPr lang="es-ES" altLang="es-VE" sz="2000" b="1" dirty="0">
                <a:latin typeface="Calibri" panose="020F0502020204030204" pitchFamily="34" charset="0"/>
              </a:rPr>
              <a:t>Estados Financieros comparativos</a:t>
            </a:r>
          </a:p>
        </p:txBody>
      </p:sp>
      <p:pic>
        <p:nvPicPr>
          <p:cNvPr id="4" name="69 Imagen" descr="can-stock-photo_csp775306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88" y="1949450"/>
            <a:ext cx="7191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94 Grupo"/>
          <p:cNvGrpSpPr>
            <a:grpSpLocks/>
          </p:cNvGrpSpPr>
          <p:nvPr/>
        </p:nvGrpSpPr>
        <p:grpSpPr bwMode="auto">
          <a:xfrm>
            <a:off x="6076950" y="2085975"/>
            <a:ext cx="2232025" cy="3055938"/>
            <a:chOff x="3347865" y="2365497"/>
            <a:chExt cx="2232910" cy="3056464"/>
          </a:xfrm>
        </p:grpSpPr>
        <p:grpSp>
          <p:nvGrpSpPr>
            <p:cNvPr id="6" name="88 Grupo"/>
            <p:cNvGrpSpPr>
              <a:grpSpLocks/>
            </p:cNvGrpSpPr>
            <p:nvPr/>
          </p:nvGrpSpPr>
          <p:grpSpPr bwMode="auto">
            <a:xfrm>
              <a:off x="3347865" y="2365497"/>
              <a:ext cx="2160240" cy="2575671"/>
              <a:chOff x="6750789" y="3435033"/>
              <a:chExt cx="1543943" cy="2114991"/>
            </a:xfrm>
          </p:grpSpPr>
          <p:grpSp>
            <p:nvGrpSpPr>
              <p:cNvPr id="8" name="38 Grupo"/>
              <p:cNvGrpSpPr>
                <a:grpSpLocks/>
              </p:cNvGrpSpPr>
              <p:nvPr/>
            </p:nvGrpSpPr>
            <p:grpSpPr bwMode="auto">
              <a:xfrm>
                <a:off x="6750789" y="3435033"/>
                <a:ext cx="1543943" cy="2114991"/>
                <a:chOff x="6598389" y="1386017"/>
                <a:chExt cx="1543943" cy="2114991"/>
              </a:xfrm>
            </p:grpSpPr>
            <p:pic>
              <p:nvPicPr>
                <p:cNvPr id="10" name="91 Imagen" descr="caderno azul.jpg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598389" y="1386017"/>
                  <a:ext cx="1543943" cy="21149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" name="10 CuadroTexto"/>
                <p:cNvSpPr txBox="1">
                  <a:spLocks noChangeArrowheads="1"/>
                </p:cNvSpPr>
                <p:nvPr/>
              </p:nvSpPr>
              <p:spPr bwMode="auto">
                <a:xfrm>
                  <a:off x="6866261" y="1582889"/>
                  <a:ext cx="1152076" cy="9856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ES" dirty="0">
                      <a:solidFill>
                        <a:schemeClr val="bg1"/>
                      </a:solidFill>
                      <a:latin typeface="+mj-lt"/>
                      <a:cs typeface="+mn-cs"/>
                    </a:rPr>
                    <a:t>Conjunto Completo de Estados Financieros</a:t>
                  </a:r>
                </a:p>
              </p:txBody>
            </p:sp>
          </p:grpSp>
          <p:sp>
            <p:nvSpPr>
              <p:cNvPr id="9" name="90 CuadroTexto"/>
              <p:cNvSpPr txBox="1">
                <a:spLocks noChangeArrowheads="1"/>
              </p:cNvSpPr>
              <p:nvPr/>
            </p:nvSpPr>
            <p:spPr bwMode="auto">
              <a:xfrm>
                <a:off x="7062578" y="4797152"/>
                <a:ext cx="1081088" cy="20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Aft>
                    <a:spcPts val="600"/>
                  </a:spcAft>
                </a:pPr>
                <a:r>
                  <a:rPr lang="es-ES" altLang="es-VE" sz="100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31-12-20X3</a:t>
                </a:r>
              </a:p>
            </p:txBody>
          </p:sp>
        </p:grpSp>
        <p:sp>
          <p:nvSpPr>
            <p:cNvPr id="7" name="93 CuadroTexto"/>
            <p:cNvSpPr txBox="1">
              <a:spLocks noChangeArrowheads="1"/>
            </p:cNvSpPr>
            <p:nvPr/>
          </p:nvSpPr>
          <p:spPr bwMode="auto">
            <a:xfrm>
              <a:off x="3419294" y="4960218"/>
              <a:ext cx="2161481" cy="46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1200" b="1">
                  <a:latin typeface="Calibri" panose="020F0502020204030204" pitchFamily="34" charset="0"/>
                </a:rPr>
                <a:t>Preparado según      PRINCIPIOS ANTERIORES</a:t>
              </a:r>
            </a:p>
          </p:txBody>
        </p:sp>
      </p:grpSp>
      <p:grpSp>
        <p:nvGrpSpPr>
          <p:cNvPr id="12" name="99 Grupo"/>
          <p:cNvGrpSpPr>
            <a:grpSpLocks/>
          </p:cNvGrpSpPr>
          <p:nvPr/>
        </p:nvGrpSpPr>
        <p:grpSpPr bwMode="auto">
          <a:xfrm>
            <a:off x="3475038" y="1971675"/>
            <a:ext cx="2330450" cy="3125788"/>
            <a:chOff x="586305" y="2276872"/>
            <a:chExt cx="2329511" cy="3125990"/>
          </a:xfrm>
        </p:grpSpPr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305" y="2276872"/>
              <a:ext cx="2329511" cy="2763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97 CuadroTexto"/>
            <p:cNvSpPr txBox="1">
              <a:spLocks noChangeArrowheads="1"/>
            </p:cNvSpPr>
            <p:nvPr/>
          </p:nvSpPr>
          <p:spPr bwMode="auto">
            <a:xfrm>
              <a:off x="667285" y="4941168"/>
              <a:ext cx="2159370" cy="461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1200" b="1">
                  <a:latin typeface="Calibri" panose="020F0502020204030204" pitchFamily="34" charset="0"/>
                </a:rPr>
                <a:t>Preparado según PRINCIPIOS ANTERIORES</a:t>
              </a:r>
            </a:p>
          </p:txBody>
        </p:sp>
      </p:grpSp>
      <p:sp>
        <p:nvSpPr>
          <p:cNvPr id="15" name="63 CuadroTexto"/>
          <p:cNvSpPr txBox="1">
            <a:spLocks noChangeArrowheads="1"/>
          </p:cNvSpPr>
          <p:nvPr/>
        </p:nvSpPr>
        <p:spPr bwMode="auto">
          <a:xfrm>
            <a:off x="3860800" y="2309813"/>
            <a:ext cx="180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VE">
                <a:latin typeface="Calibri" panose="020F0502020204030204" pitchFamily="34" charset="0"/>
              </a:rPr>
              <a:t>Saldos al </a:t>
            </a:r>
          </a:p>
          <a:p>
            <a:pPr algn="ctr" eaLnBrk="1" hangingPunct="1"/>
            <a:r>
              <a:rPr lang="es-ES" altLang="es-VE">
                <a:latin typeface="Calibri" panose="020F0502020204030204" pitchFamily="34" charset="0"/>
              </a:rPr>
              <a:t> 01 – 01 – 20X3</a:t>
            </a:r>
          </a:p>
          <a:p>
            <a:pPr algn="ctr" eaLnBrk="1" hangingPunct="1"/>
            <a:endParaRPr lang="es-ES" altLang="es-VE">
              <a:latin typeface="Calibri" panose="020F0502020204030204" pitchFamily="34" charset="0"/>
            </a:endParaRPr>
          </a:p>
        </p:txBody>
      </p:sp>
      <p:sp>
        <p:nvSpPr>
          <p:cNvPr id="16" name="63 CuadroTexto"/>
          <p:cNvSpPr txBox="1">
            <a:spLocks noChangeArrowheads="1"/>
          </p:cNvSpPr>
          <p:nvPr/>
        </p:nvSpPr>
        <p:spPr bwMode="auto">
          <a:xfrm>
            <a:off x="3771900" y="2238375"/>
            <a:ext cx="1944688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VE">
                <a:latin typeface="Calibri" panose="020F0502020204030204" pitchFamily="34" charset="0"/>
              </a:rPr>
              <a:t>Estado de Situación Financiera de Apertura  </a:t>
            </a:r>
          </a:p>
          <a:p>
            <a:pPr algn="ctr" eaLnBrk="1" hangingPunct="1"/>
            <a:r>
              <a:rPr lang="es-ES" altLang="es-VE">
                <a:latin typeface="Calibri" panose="020F0502020204030204" pitchFamily="34" charset="0"/>
              </a:rPr>
              <a:t> al 01 – 01 – 20X3</a:t>
            </a:r>
          </a:p>
          <a:p>
            <a:pPr algn="ctr" eaLnBrk="1" hangingPunct="1"/>
            <a:r>
              <a:rPr lang="es-ES" altLang="es-VE" sz="1400" b="1">
                <a:latin typeface="Calibri" panose="020F0502020204030204" pitchFamily="34" charset="0"/>
              </a:rPr>
              <a:t>(Fecha de Transición)</a:t>
            </a:r>
          </a:p>
          <a:p>
            <a:pPr algn="ctr" eaLnBrk="1" hangingPunct="1"/>
            <a:endParaRPr lang="es-ES" altLang="es-VE">
              <a:latin typeface="Calibri" panose="020F0502020204030204" pitchFamily="34" charset="0"/>
            </a:endParaRPr>
          </a:p>
          <a:p>
            <a:pPr algn="ctr" eaLnBrk="1" hangingPunct="1"/>
            <a:endParaRPr lang="es-ES" altLang="es-VE">
              <a:latin typeface="Calibri" panose="020F0502020204030204" pitchFamily="34" charset="0"/>
            </a:endParaRPr>
          </a:p>
        </p:txBody>
      </p:sp>
      <p:grpSp>
        <p:nvGrpSpPr>
          <p:cNvPr id="17" name="77 Grupo"/>
          <p:cNvGrpSpPr>
            <a:grpSpLocks/>
          </p:cNvGrpSpPr>
          <p:nvPr/>
        </p:nvGrpSpPr>
        <p:grpSpPr bwMode="auto">
          <a:xfrm>
            <a:off x="2763838" y="4449763"/>
            <a:ext cx="2952750" cy="792162"/>
            <a:chOff x="524566" y="5229200"/>
            <a:chExt cx="2951914" cy="791468"/>
          </a:xfrm>
        </p:grpSpPr>
        <p:pic>
          <p:nvPicPr>
            <p:cNvPr id="18" name="76 Imagen" descr="k7753066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66" y="5229200"/>
              <a:ext cx="791468" cy="791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89 CuadroTexto"/>
            <p:cNvSpPr txBox="1">
              <a:spLocks noChangeArrowheads="1"/>
            </p:cNvSpPr>
            <p:nvPr/>
          </p:nvSpPr>
          <p:spPr bwMode="auto">
            <a:xfrm>
              <a:off x="1315750" y="5444412"/>
              <a:ext cx="2160730" cy="5540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1500">
                  <a:latin typeface="Calibri" panose="020F0502020204030204" pitchFamily="34" charset="0"/>
                </a:rPr>
                <a:t>Reestructurar aplicando              S-35 </a:t>
              </a:r>
              <a:r>
                <a:rPr lang="es-ES" altLang="es-VE" sz="1500" i="1">
                  <a:latin typeface="Calibri" panose="020F0502020204030204" pitchFamily="34" charset="0"/>
                </a:rPr>
                <a:t>NIIF para las PYMES</a:t>
              </a:r>
            </a:p>
          </p:txBody>
        </p:sp>
      </p:grpSp>
      <p:grpSp>
        <p:nvGrpSpPr>
          <p:cNvPr id="20" name="70 Grupo"/>
          <p:cNvGrpSpPr>
            <a:grpSpLocks/>
          </p:cNvGrpSpPr>
          <p:nvPr/>
        </p:nvGrpSpPr>
        <p:grpSpPr bwMode="auto">
          <a:xfrm>
            <a:off x="5784850" y="2454275"/>
            <a:ext cx="2960688" cy="1752600"/>
            <a:chOff x="3779838" y="2743199"/>
            <a:chExt cx="1858553" cy="1325604"/>
          </a:xfrm>
        </p:grpSpPr>
        <p:sp>
          <p:nvSpPr>
            <p:cNvPr id="21" name="64 Flecha a la derecha con bandas"/>
            <p:cNvSpPr/>
            <p:nvPr/>
          </p:nvSpPr>
          <p:spPr bwMode="auto">
            <a:xfrm>
              <a:off x="3779838" y="2743199"/>
              <a:ext cx="1858553" cy="1325604"/>
            </a:xfrm>
            <a:prstGeom prst="stripedRightArrow">
              <a:avLst/>
            </a:prstGeom>
            <a:solidFill>
              <a:schemeClr val="bg1"/>
            </a:solidFill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22" name="69 CuadroTexto"/>
            <p:cNvSpPr txBox="1">
              <a:spLocks noChangeArrowheads="1"/>
            </p:cNvSpPr>
            <p:nvPr/>
          </p:nvSpPr>
          <p:spPr bwMode="auto">
            <a:xfrm>
              <a:off x="3917610" y="3054785"/>
              <a:ext cx="1674576" cy="62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altLang="es-VE" sz="1600">
                  <a:latin typeface="Calibri" panose="020F0502020204030204" pitchFamily="34" charset="0"/>
                </a:rPr>
                <a:t>Evaluación de  las Transacciones del ejercicio según </a:t>
              </a:r>
              <a:r>
                <a:rPr lang="es-ES" altLang="es-VE" sz="1600" i="1">
                  <a:latin typeface="Calibri" panose="020F0502020204030204" pitchFamily="34" charset="0"/>
                </a:rPr>
                <a:t> NIIF para las </a:t>
              </a:r>
              <a:r>
                <a:rPr lang="es-ES" altLang="es-VE" sz="1500" i="1">
                  <a:latin typeface="Calibri" panose="020F0502020204030204" pitchFamily="34" charset="0"/>
                </a:rPr>
                <a:t>PYMES</a:t>
              </a:r>
            </a:p>
          </p:txBody>
        </p:sp>
      </p:grpSp>
      <p:sp>
        <p:nvSpPr>
          <p:cNvPr id="23" name="73 CuadroTexto"/>
          <p:cNvSpPr txBox="1">
            <a:spLocks noChangeArrowheads="1"/>
          </p:cNvSpPr>
          <p:nvPr/>
        </p:nvSpPr>
        <p:spPr bwMode="auto">
          <a:xfrm>
            <a:off x="5784850" y="3821113"/>
            <a:ext cx="2016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VE" sz="1200" b="1">
                <a:latin typeface="Calibri" panose="020F0502020204030204" pitchFamily="34" charset="0"/>
              </a:rPr>
              <a:t>Del 01-01 al 31-12-20X3</a:t>
            </a:r>
          </a:p>
        </p:txBody>
      </p:sp>
      <p:grpSp>
        <p:nvGrpSpPr>
          <p:cNvPr id="24" name="80 Grupo"/>
          <p:cNvGrpSpPr>
            <a:grpSpLocks/>
          </p:cNvGrpSpPr>
          <p:nvPr/>
        </p:nvGrpSpPr>
        <p:grpSpPr bwMode="auto">
          <a:xfrm>
            <a:off x="8689938" y="4704075"/>
            <a:ext cx="2808288" cy="647701"/>
            <a:chOff x="5507998" y="5385925"/>
            <a:chExt cx="2808071" cy="648072"/>
          </a:xfrm>
        </p:grpSpPr>
        <p:pic>
          <p:nvPicPr>
            <p:cNvPr id="25" name="79 Imagen" descr="k7753072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7998" y="5385925"/>
              <a:ext cx="648072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89 CuadroTexto"/>
            <p:cNvSpPr txBox="1">
              <a:spLocks noChangeArrowheads="1"/>
            </p:cNvSpPr>
            <p:nvPr/>
          </p:nvSpPr>
          <p:spPr bwMode="auto">
            <a:xfrm>
              <a:off x="6156071" y="5413375"/>
              <a:ext cx="2159998" cy="5540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altLang="es-VE" sz="1500">
                  <a:latin typeface="Calibri" panose="020F0502020204030204" pitchFamily="34" charset="0"/>
                </a:rPr>
                <a:t>Reestructurar según             </a:t>
              </a:r>
              <a:r>
                <a:rPr lang="es-ES" altLang="es-VE" sz="1500" i="1">
                  <a:latin typeface="Calibri" panose="020F0502020204030204" pitchFamily="34" charset="0"/>
                </a:rPr>
                <a:t> NIIF para las PYMES</a:t>
              </a:r>
            </a:p>
          </p:txBody>
        </p:sp>
      </p:grpSp>
      <p:sp>
        <p:nvSpPr>
          <p:cNvPr id="27" name="136 CuadroTexto"/>
          <p:cNvSpPr txBox="1">
            <a:spLocks noChangeArrowheads="1"/>
          </p:cNvSpPr>
          <p:nvPr/>
        </p:nvSpPr>
        <p:spPr bwMode="auto">
          <a:xfrm>
            <a:off x="3052763" y="5602288"/>
            <a:ext cx="8280400" cy="40005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VE" sz="2000" b="1">
                <a:latin typeface="Calibri" panose="020F0502020204030204" pitchFamily="34" charset="0"/>
              </a:rPr>
              <a:t>Se aplica solo cuando se hace la transición a la </a:t>
            </a:r>
            <a:r>
              <a:rPr lang="es-ES" altLang="es-VE" sz="2000" b="1" i="1">
                <a:latin typeface="Calibri" panose="020F0502020204030204" pitchFamily="34" charset="0"/>
              </a:rPr>
              <a:t>NIIF para las PYMES</a:t>
            </a:r>
          </a:p>
        </p:txBody>
      </p:sp>
      <p:sp>
        <p:nvSpPr>
          <p:cNvPr id="28" name="Marcador de número de diapositiva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55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3072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85185E-6 L 0.26524 0.0071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55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5" grpId="1"/>
      <p:bldP spid="16" grpId="0"/>
      <p:bldP spid="23" grpId="0"/>
      <p:bldP spid="2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526839"/>
            <a:ext cx="8477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Sección 35 - Transición a la NIIF para las PYMES</a:t>
            </a:r>
            <a:endParaRPr lang="es-VE" sz="32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" name="22 Grupo"/>
          <p:cNvGrpSpPr>
            <a:grpSpLocks/>
          </p:cNvGrpSpPr>
          <p:nvPr/>
        </p:nvGrpSpPr>
        <p:grpSpPr bwMode="auto">
          <a:xfrm>
            <a:off x="3332163" y="1204913"/>
            <a:ext cx="8296275" cy="923925"/>
            <a:chOff x="451200" y="1412776"/>
            <a:chExt cx="8692800" cy="922141"/>
          </a:xfrm>
        </p:grpSpPr>
        <p:sp>
          <p:nvSpPr>
            <p:cNvPr id="4" name="78 CuadroTexto"/>
            <p:cNvSpPr txBox="1">
              <a:spLocks noChangeArrowheads="1"/>
            </p:cNvSpPr>
            <p:nvPr/>
          </p:nvSpPr>
          <p:spPr bwMode="auto">
            <a:xfrm>
              <a:off x="1258888" y="1557338"/>
              <a:ext cx="7885112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ES" altLang="es-VE" sz="2200">
                  <a:latin typeface="Arial Rounded MT Bold" panose="020F0704030504030204" pitchFamily="34" charset="0"/>
                </a:rPr>
                <a:t>Reconocer los activos y pasivos cuyo reconocimiento sea requerido por</a:t>
              </a:r>
              <a:r>
                <a:rPr lang="es-ES" altLang="es-VE" sz="2200" i="1">
                  <a:latin typeface="Arial Rounded MT Bold" panose="020F0704030504030204" pitchFamily="34" charset="0"/>
                </a:rPr>
                <a:t> NIIF para las PYMES</a:t>
              </a:r>
              <a:r>
                <a:rPr lang="es-ES" altLang="es-VE" sz="2200">
                  <a:latin typeface="Arial Rounded MT Bold" panose="020F0704030504030204" pitchFamily="34" charset="0"/>
                </a:rPr>
                <a:t>.</a:t>
              </a:r>
            </a:p>
          </p:txBody>
        </p:sp>
        <p:sp>
          <p:nvSpPr>
            <p:cNvPr id="5" name="3 Rectángulo"/>
            <p:cNvSpPr/>
            <p:nvPr/>
          </p:nvSpPr>
          <p:spPr>
            <a:xfrm>
              <a:off x="451200" y="1412776"/>
              <a:ext cx="633553" cy="92214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5400" b="1" cap="all" dirty="0">
                  <a:ln/>
                  <a:solidFill>
                    <a:srgbClr val="C000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+mn-lt"/>
                  <a:cs typeface="+mn-cs"/>
                </a:rPr>
                <a:t>a</a:t>
              </a:r>
            </a:p>
          </p:txBody>
        </p:sp>
      </p:grpSp>
      <p:grpSp>
        <p:nvGrpSpPr>
          <p:cNvPr id="6" name="23 Grupo"/>
          <p:cNvGrpSpPr>
            <a:grpSpLocks/>
          </p:cNvGrpSpPr>
          <p:nvPr/>
        </p:nvGrpSpPr>
        <p:grpSpPr bwMode="auto">
          <a:xfrm>
            <a:off x="3340100" y="2212975"/>
            <a:ext cx="8288338" cy="1166813"/>
            <a:chOff x="459167" y="2433662"/>
            <a:chExt cx="8684833" cy="1165802"/>
          </a:xfrm>
        </p:grpSpPr>
        <p:sp>
          <p:nvSpPr>
            <p:cNvPr id="7" name="78 CuadroTexto"/>
            <p:cNvSpPr txBox="1">
              <a:spLocks noChangeArrowheads="1"/>
            </p:cNvSpPr>
            <p:nvPr/>
          </p:nvSpPr>
          <p:spPr bwMode="auto">
            <a:xfrm>
              <a:off x="1258888" y="2492895"/>
              <a:ext cx="7885112" cy="110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ES" altLang="es-VE" sz="2200">
                  <a:latin typeface="Arial Rounded MT Bold" panose="020F0704030504030204" pitchFamily="34" charset="0"/>
                </a:rPr>
                <a:t>Dar de baja a los activos y pasivos cuyo reconocimiento no sea requerido por</a:t>
              </a:r>
              <a:r>
                <a:rPr lang="es-ES" altLang="es-VE" sz="2200" i="1">
                  <a:latin typeface="Arial Rounded MT Bold" panose="020F0704030504030204" pitchFamily="34" charset="0"/>
                </a:rPr>
                <a:t> NIIF para las PYMES</a:t>
              </a:r>
              <a:r>
                <a:rPr lang="es-ES" altLang="es-VE" sz="2200">
                  <a:latin typeface="Arial Rounded MT Bold" panose="020F0704030504030204" pitchFamily="34" charset="0"/>
                </a:rPr>
                <a:t>.</a:t>
              </a:r>
            </a:p>
          </p:txBody>
        </p:sp>
        <p:sp>
          <p:nvSpPr>
            <p:cNvPr id="8" name="6 Rectángulo"/>
            <p:cNvSpPr/>
            <p:nvPr/>
          </p:nvSpPr>
          <p:spPr>
            <a:xfrm>
              <a:off x="459167" y="2433662"/>
              <a:ext cx="599985" cy="9225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5400" b="1" cap="all" dirty="0">
                  <a:ln/>
                  <a:solidFill>
                    <a:srgbClr val="C000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9" name="24 Grupo"/>
          <p:cNvGrpSpPr>
            <a:grpSpLocks/>
          </p:cNvGrpSpPr>
          <p:nvPr/>
        </p:nvGrpSpPr>
        <p:grpSpPr bwMode="auto">
          <a:xfrm>
            <a:off x="3341688" y="3440113"/>
            <a:ext cx="8286750" cy="1446212"/>
            <a:chOff x="461601" y="3573016"/>
            <a:chExt cx="8430857" cy="1446785"/>
          </a:xfrm>
        </p:grpSpPr>
        <p:sp>
          <p:nvSpPr>
            <p:cNvPr id="10" name="78 CuadroTexto"/>
            <p:cNvSpPr txBox="1">
              <a:spLocks noChangeArrowheads="1"/>
            </p:cNvSpPr>
            <p:nvPr/>
          </p:nvSpPr>
          <p:spPr bwMode="auto">
            <a:xfrm>
              <a:off x="1258888" y="3573016"/>
              <a:ext cx="7633570" cy="1446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ES" altLang="es-VE" sz="2200">
                  <a:latin typeface="Arial Rounded MT Bold" panose="020F0704030504030204" pitchFamily="34" charset="0"/>
                </a:rPr>
                <a:t>Reclasificar los activos, pasivos y/o patrimonio reconocidos según principios contables anteriores, cuya clasificación sea en una partida diferente según</a:t>
              </a:r>
              <a:r>
                <a:rPr lang="es-ES" altLang="es-VE" sz="2200" i="1">
                  <a:latin typeface="Arial Rounded MT Bold" panose="020F0704030504030204" pitchFamily="34" charset="0"/>
                </a:rPr>
                <a:t> NIIF para las PYMES</a:t>
              </a:r>
              <a:r>
                <a:rPr lang="es-ES" altLang="es-VE" sz="2200">
                  <a:latin typeface="Arial Rounded MT Bold" panose="020F0704030504030204" pitchFamily="34" charset="0"/>
                </a:rPr>
                <a:t>.</a:t>
              </a:r>
            </a:p>
          </p:txBody>
        </p:sp>
        <p:sp>
          <p:nvSpPr>
            <p:cNvPr id="11" name="9 Rectángulo"/>
            <p:cNvSpPr/>
            <p:nvPr/>
          </p:nvSpPr>
          <p:spPr>
            <a:xfrm>
              <a:off x="461601" y="3645024"/>
              <a:ext cx="561349" cy="923696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5400" b="1" cap="all" dirty="0">
                  <a:ln/>
                  <a:solidFill>
                    <a:srgbClr val="C000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+mn-lt"/>
                  <a:cs typeface="+mn-cs"/>
                </a:rPr>
                <a:t>c</a:t>
              </a:r>
            </a:p>
          </p:txBody>
        </p:sp>
      </p:grpSp>
      <p:grpSp>
        <p:nvGrpSpPr>
          <p:cNvPr id="12" name="25 Grupo"/>
          <p:cNvGrpSpPr>
            <a:grpSpLocks/>
          </p:cNvGrpSpPr>
          <p:nvPr/>
        </p:nvGrpSpPr>
        <p:grpSpPr bwMode="auto">
          <a:xfrm>
            <a:off x="3335338" y="4949825"/>
            <a:ext cx="8366125" cy="923925"/>
            <a:chOff x="454293" y="4881934"/>
            <a:chExt cx="8689707" cy="922141"/>
          </a:xfrm>
        </p:grpSpPr>
        <p:sp>
          <p:nvSpPr>
            <p:cNvPr id="13" name="78 CuadroTexto"/>
            <p:cNvSpPr txBox="1">
              <a:spLocks noChangeArrowheads="1"/>
            </p:cNvSpPr>
            <p:nvPr/>
          </p:nvSpPr>
          <p:spPr bwMode="auto">
            <a:xfrm>
              <a:off x="1258888" y="4941168"/>
              <a:ext cx="7885112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6195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ES" altLang="es-VE" sz="2200">
                  <a:latin typeface="Arial Rounded MT Bold" panose="020F0704030504030204" pitchFamily="34" charset="0"/>
                </a:rPr>
                <a:t>Aplicar</a:t>
              </a:r>
              <a:r>
                <a:rPr lang="es-ES" altLang="es-VE" sz="2200" i="1">
                  <a:latin typeface="Arial Rounded MT Bold" panose="020F0704030504030204" pitchFamily="34" charset="0"/>
                </a:rPr>
                <a:t> NIIF para las PYMES</a:t>
              </a:r>
              <a:r>
                <a:rPr lang="es-ES" altLang="es-VE" sz="2200">
                  <a:latin typeface="Arial Rounded MT Bold" panose="020F0704030504030204" pitchFamily="34" charset="0"/>
                </a:rPr>
                <a:t> para medir los activos y pasivos que quedaron reconocidos.</a:t>
              </a:r>
            </a:p>
          </p:txBody>
        </p:sp>
        <p:sp>
          <p:nvSpPr>
            <p:cNvPr id="14" name="12 Rectángulo"/>
            <p:cNvSpPr/>
            <p:nvPr/>
          </p:nvSpPr>
          <p:spPr>
            <a:xfrm>
              <a:off x="454293" y="4881934"/>
              <a:ext cx="644690" cy="92214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5400" b="1" cap="all" dirty="0">
                  <a:ln/>
                  <a:solidFill>
                    <a:srgbClr val="C000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+mn-lt"/>
                  <a:cs typeface="+mn-cs"/>
                </a:rPr>
                <a:t>d</a:t>
              </a:r>
            </a:p>
          </p:txBody>
        </p:sp>
      </p:grpSp>
      <p:sp>
        <p:nvSpPr>
          <p:cNvPr id="15" name="15 CuadroTexto"/>
          <p:cNvSpPr txBox="1">
            <a:spLocks noChangeArrowheads="1"/>
          </p:cNvSpPr>
          <p:nvPr/>
        </p:nvSpPr>
        <p:spPr bwMode="auto">
          <a:xfrm>
            <a:off x="6167438" y="5780602"/>
            <a:ext cx="2428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VE" altLang="es-VE" b="1">
                <a:solidFill>
                  <a:srgbClr val="C00000"/>
                </a:solidFill>
              </a:rPr>
              <a:t>P.35.7</a:t>
            </a:r>
          </a:p>
        </p:txBody>
      </p:sp>
      <p:sp>
        <p:nvSpPr>
          <p:cNvPr id="16" name="Marcador de número de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56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8326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526839"/>
            <a:ext cx="8477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8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Recomendaciones Finales</a:t>
            </a:r>
            <a:endParaRPr lang="es-VE" sz="48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4" name="5 Grupo"/>
          <p:cNvGrpSpPr>
            <a:grpSpLocks/>
          </p:cNvGrpSpPr>
          <p:nvPr/>
        </p:nvGrpSpPr>
        <p:grpSpPr bwMode="auto">
          <a:xfrm>
            <a:off x="2795158" y="1434918"/>
            <a:ext cx="9140487" cy="785233"/>
            <a:chOff x="428596" y="1785887"/>
            <a:chExt cx="7855278" cy="785857"/>
          </a:xfrm>
        </p:grpSpPr>
        <p:pic>
          <p:nvPicPr>
            <p:cNvPr id="5" name="9 Imagen" descr="k7753066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596" y="1785887"/>
              <a:ext cx="785818" cy="785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4 CuadroTexto"/>
            <p:cNvSpPr txBox="1">
              <a:spLocks noChangeArrowheads="1"/>
            </p:cNvSpPr>
            <p:nvPr/>
          </p:nvSpPr>
          <p:spPr bwMode="auto">
            <a:xfrm>
              <a:off x="1140074" y="1950862"/>
              <a:ext cx="7143800" cy="400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VE" altLang="es-VE" sz="2000" dirty="0" smtClean="0"/>
                <a:t>Estudie detalladamente las disposiciones de la NIIF para las PYMES.</a:t>
              </a:r>
              <a:endParaRPr lang="es-VE" altLang="es-VE" sz="2000" dirty="0"/>
            </a:p>
          </p:txBody>
        </p:sp>
      </p:grpSp>
      <p:grpSp>
        <p:nvGrpSpPr>
          <p:cNvPr id="7" name="9 Grupo"/>
          <p:cNvGrpSpPr>
            <a:grpSpLocks/>
          </p:cNvGrpSpPr>
          <p:nvPr/>
        </p:nvGrpSpPr>
        <p:grpSpPr bwMode="auto">
          <a:xfrm>
            <a:off x="2815795" y="2352817"/>
            <a:ext cx="9119850" cy="1380054"/>
            <a:chOff x="521277" y="2521549"/>
            <a:chExt cx="7836937" cy="1381840"/>
          </a:xfrm>
        </p:grpSpPr>
        <p:sp>
          <p:nvSpPr>
            <p:cNvPr id="8" name="6 CuadroTexto"/>
            <p:cNvSpPr txBox="1">
              <a:spLocks noChangeArrowheads="1"/>
            </p:cNvSpPr>
            <p:nvPr/>
          </p:nvSpPr>
          <p:spPr bwMode="auto">
            <a:xfrm>
              <a:off x="1214414" y="2578238"/>
              <a:ext cx="7143800" cy="1325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VE" altLang="es-VE" sz="2000" dirty="0"/>
                <a:t>Conozca bien la entidad: su objetivo formal; las actividades que ejecuta y su forma; la estructura organizativa, las políticas contables que aplica, la organización de los documentos respaldo de las operaciones, entre otras.</a:t>
              </a:r>
            </a:p>
          </p:txBody>
        </p:sp>
        <p:pic>
          <p:nvPicPr>
            <p:cNvPr id="9" name="10 Imagen" descr="can-stock-photo_csp7753069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277" y="2521549"/>
              <a:ext cx="764575" cy="76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11 Grupo"/>
          <p:cNvGrpSpPr>
            <a:grpSpLocks/>
          </p:cNvGrpSpPr>
          <p:nvPr/>
        </p:nvGrpSpPr>
        <p:grpSpPr bwMode="auto">
          <a:xfrm>
            <a:off x="2750708" y="3830742"/>
            <a:ext cx="9195586" cy="1015663"/>
            <a:chOff x="455388" y="3435494"/>
            <a:chExt cx="7902826" cy="1015326"/>
          </a:xfrm>
        </p:grpSpPr>
        <p:sp>
          <p:nvSpPr>
            <p:cNvPr id="11" name="7 CuadroTexto"/>
            <p:cNvSpPr txBox="1">
              <a:spLocks noChangeArrowheads="1"/>
            </p:cNvSpPr>
            <p:nvPr/>
          </p:nvSpPr>
          <p:spPr bwMode="auto">
            <a:xfrm>
              <a:off x="1214414" y="3435494"/>
              <a:ext cx="7143800" cy="101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VE" altLang="es-VE" sz="2000" dirty="0"/>
                <a:t>Establezca </a:t>
              </a:r>
              <a:r>
                <a:rPr lang="es-VE" altLang="es-VE" sz="2000" dirty="0" smtClean="0"/>
                <a:t>las Secciones </a:t>
              </a:r>
              <a:r>
                <a:rPr lang="es-VE" altLang="es-VE" sz="2000" dirty="0"/>
                <a:t>de la NIIF </a:t>
              </a:r>
              <a:r>
                <a:rPr lang="es-VE" altLang="es-VE" sz="2000" dirty="0" smtClean="0"/>
                <a:t>para </a:t>
              </a:r>
              <a:r>
                <a:rPr lang="es-VE" altLang="es-VE" sz="2000" dirty="0"/>
                <a:t>las PYMES que deberá aplicar, según las </a:t>
              </a:r>
              <a:r>
                <a:rPr lang="es-VE" altLang="es-VE" sz="2000" dirty="0" smtClean="0"/>
                <a:t>transacciones frecuentes de la entidad y defina y haga aprobar las nuevas políticas de contabilidad.</a:t>
              </a:r>
              <a:endParaRPr lang="es-VE" altLang="es-VE" sz="2000" dirty="0"/>
            </a:p>
          </p:txBody>
        </p:sp>
        <p:pic>
          <p:nvPicPr>
            <p:cNvPr id="12" name="9 Imagen" descr="k775307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388" y="3512550"/>
              <a:ext cx="830464" cy="83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14 Grupo"/>
          <p:cNvGrpSpPr>
            <a:grpSpLocks/>
          </p:cNvGrpSpPr>
          <p:nvPr/>
        </p:nvGrpSpPr>
        <p:grpSpPr bwMode="auto">
          <a:xfrm>
            <a:off x="2636178" y="4955041"/>
            <a:ext cx="9310116" cy="1016000"/>
            <a:chOff x="357158" y="4827480"/>
            <a:chExt cx="8001056" cy="1015663"/>
          </a:xfrm>
        </p:grpSpPr>
        <p:sp>
          <p:nvSpPr>
            <p:cNvPr id="14" name="12 CuadroTexto"/>
            <p:cNvSpPr txBox="1">
              <a:spLocks noChangeArrowheads="1"/>
            </p:cNvSpPr>
            <p:nvPr/>
          </p:nvSpPr>
          <p:spPr bwMode="auto">
            <a:xfrm>
              <a:off x="1214414" y="4827480"/>
              <a:ext cx="71438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s-VE" altLang="es-VE" sz="2000" dirty="0"/>
                <a:t>Según las transacciones que se ejecutan, establezca el plan de trabajo para su revisión, cronograma de ejecución, así como los papeles de trabajo que aplicará.</a:t>
              </a:r>
            </a:p>
          </p:txBody>
        </p:sp>
        <p:pic>
          <p:nvPicPr>
            <p:cNvPr id="15" name="10 Imagen" descr="k7753073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58" y="4875928"/>
              <a:ext cx="899150" cy="89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57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1667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ágono 4"/>
          <p:cNvSpPr/>
          <p:nvPr/>
        </p:nvSpPr>
        <p:spPr>
          <a:xfrm>
            <a:off x="4197470" y="2597877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" name="Hexágono 5"/>
          <p:cNvSpPr/>
          <p:nvPr/>
        </p:nvSpPr>
        <p:spPr>
          <a:xfrm>
            <a:off x="4882766" y="3003604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7" name="Hexágono 6"/>
          <p:cNvSpPr/>
          <p:nvPr/>
        </p:nvSpPr>
        <p:spPr>
          <a:xfrm>
            <a:off x="5568062" y="3409331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" name="Hexágono 8"/>
          <p:cNvSpPr/>
          <p:nvPr/>
        </p:nvSpPr>
        <p:spPr>
          <a:xfrm>
            <a:off x="4191413" y="1835876"/>
            <a:ext cx="811454" cy="726675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0" name="Hexágono 9"/>
          <p:cNvSpPr/>
          <p:nvPr/>
        </p:nvSpPr>
        <p:spPr>
          <a:xfrm>
            <a:off x="4876709" y="2241603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1" name="Hexágono 10"/>
          <p:cNvSpPr/>
          <p:nvPr/>
        </p:nvSpPr>
        <p:spPr>
          <a:xfrm>
            <a:off x="5562005" y="2647330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" name="Hexágono 11"/>
          <p:cNvSpPr/>
          <p:nvPr/>
        </p:nvSpPr>
        <p:spPr>
          <a:xfrm>
            <a:off x="6247301" y="3053057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3" name="Hexágono 12"/>
          <p:cNvSpPr/>
          <p:nvPr/>
        </p:nvSpPr>
        <p:spPr>
          <a:xfrm>
            <a:off x="6917460" y="3436401"/>
            <a:ext cx="811454" cy="726675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4" name="Hexágono 13"/>
          <p:cNvSpPr/>
          <p:nvPr/>
        </p:nvSpPr>
        <p:spPr>
          <a:xfrm>
            <a:off x="4863588" y="1424094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6" name="Hexágono 15"/>
          <p:cNvSpPr/>
          <p:nvPr/>
        </p:nvSpPr>
        <p:spPr>
          <a:xfrm>
            <a:off x="6234180" y="2235548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7" name="Hexágono 16"/>
          <p:cNvSpPr/>
          <p:nvPr/>
        </p:nvSpPr>
        <p:spPr>
          <a:xfrm>
            <a:off x="6919476" y="2641275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8" name="Hexágono 17"/>
          <p:cNvSpPr/>
          <p:nvPr/>
        </p:nvSpPr>
        <p:spPr>
          <a:xfrm>
            <a:off x="7604772" y="3047002"/>
            <a:ext cx="811454" cy="726675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9" name="Hexágono 18"/>
          <p:cNvSpPr/>
          <p:nvPr/>
        </p:nvSpPr>
        <p:spPr>
          <a:xfrm>
            <a:off x="5548884" y="1061765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0" name="Hexágono 19"/>
          <p:cNvSpPr/>
          <p:nvPr/>
        </p:nvSpPr>
        <p:spPr>
          <a:xfrm>
            <a:off x="6228123" y="1473547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1" name="Hexágono 20"/>
          <p:cNvSpPr/>
          <p:nvPr/>
        </p:nvSpPr>
        <p:spPr>
          <a:xfrm>
            <a:off x="6913419" y="1879274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Hexágono 21"/>
          <p:cNvSpPr/>
          <p:nvPr/>
        </p:nvSpPr>
        <p:spPr>
          <a:xfrm>
            <a:off x="7598715" y="2285001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3" name="Hexágono 22"/>
          <p:cNvSpPr/>
          <p:nvPr/>
        </p:nvSpPr>
        <p:spPr>
          <a:xfrm>
            <a:off x="8272905" y="2696961"/>
            <a:ext cx="811454" cy="726675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4" name="Hexágono 23"/>
          <p:cNvSpPr/>
          <p:nvPr/>
        </p:nvSpPr>
        <p:spPr>
          <a:xfrm>
            <a:off x="9656616" y="2760367"/>
            <a:ext cx="811454" cy="726675"/>
          </a:xfrm>
          <a:prstGeom prst="hexagon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6" name="Hexágono 25"/>
          <p:cNvSpPr/>
          <p:nvPr/>
        </p:nvSpPr>
        <p:spPr>
          <a:xfrm>
            <a:off x="7586955" y="3850800"/>
            <a:ext cx="811454" cy="726675"/>
          </a:xfrm>
          <a:prstGeom prst="hexagon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7" name="Hexágono 26"/>
          <p:cNvSpPr/>
          <p:nvPr/>
        </p:nvSpPr>
        <p:spPr>
          <a:xfrm>
            <a:off x="8272905" y="3472915"/>
            <a:ext cx="811454" cy="726675"/>
          </a:xfrm>
          <a:prstGeom prst="hexagon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9" name="Hexágono 28"/>
          <p:cNvSpPr/>
          <p:nvPr/>
        </p:nvSpPr>
        <p:spPr>
          <a:xfrm>
            <a:off x="9711383" y="5108046"/>
            <a:ext cx="811454" cy="726675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0" name="Hexágono 29"/>
          <p:cNvSpPr/>
          <p:nvPr/>
        </p:nvSpPr>
        <p:spPr>
          <a:xfrm>
            <a:off x="7600730" y="4605321"/>
            <a:ext cx="811454" cy="726675"/>
          </a:xfrm>
          <a:prstGeom prst="hexagon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2" name="Hexágono 31"/>
          <p:cNvSpPr/>
          <p:nvPr/>
        </p:nvSpPr>
        <p:spPr>
          <a:xfrm>
            <a:off x="6209954" y="675210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4" name="Hexágono 33"/>
          <p:cNvSpPr/>
          <p:nvPr/>
        </p:nvSpPr>
        <p:spPr>
          <a:xfrm>
            <a:off x="7574489" y="1492719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5" name="Hexágono 34"/>
          <p:cNvSpPr/>
          <p:nvPr/>
        </p:nvSpPr>
        <p:spPr>
          <a:xfrm>
            <a:off x="8259785" y="1898446"/>
            <a:ext cx="811454" cy="726675"/>
          </a:xfrm>
          <a:prstGeom prst="hexagon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6" name="Hexágono 35"/>
          <p:cNvSpPr/>
          <p:nvPr/>
        </p:nvSpPr>
        <p:spPr>
          <a:xfrm>
            <a:off x="8945081" y="2304173"/>
            <a:ext cx="811454" cy="726675"/>
          </a:xfrm>
          <a:prstGeom prst="hexagon">
            <a:avLst/>
          </a:prstGeom>
          <a:solidFill>
            <a:srgbClr val="3399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9" name="Hexágono 38"/>
          <p:cNvSpPr/>
          <p:nvPr/>
        </p:nvSpPr>
        <p:spPr>
          <a:xfrm>
            <a:off x="9711383" y="4313255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grpSp>
        <p:nvGrpSpPr>
          <p:cNvPr id="100" name="Grupo 99"/>
          <p:cNvGrpSpPr/>
          <p:nvPr/>
        </p:nvGrpSpPr>
        <p:grpSpPr>
          <a:xfrm>
            <a:off x="3512174" y="2192150"/>
            <a:ext cx="811454" cy="726675"/>
            <a:chOff x="3512174" y="2192150"/>
            <a:chExt cx="811454" cy="726675"/>
          </a:xfrm>
        </p:grpSpPr>
        <p:sp>
          <p:nvSpPr>
            <p:cNvPr id="4" name="Hexágono 3"/>
            <p:cNvSpPr/>
            <p:nvPr/>
          </p:nvSpPr>
          <p:spPr>
            <a:xfrm>
              <a:off x="3512174" y="2192150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41" name="CuadroTexto 40"/>
            <p:cNvSpPr txBox="1"/>
            <p:nvPr/>
          </p:nvSpPr>
          <p:spPr>
            <a:xfrm>
              <a:off x="3601996" y="2420274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S1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2" name="CuadroTexto 41"/>
          <p:cNvSpPr txBox="1"/>
          <p:nvPr/>
        </p:nvSpPr>
        <p:spPr>
          <a:xfrm>
            <a:off x="4294349" y="202625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S2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4965015" y="163354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S3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5606408" y="124806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S4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6291202" y="86757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S5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6" name="CuadroTexto 45"/>
          <p:cNvSpPr txBox="1"/>
          <p:nvPr/>
        </p:nvSpPr>
        <p:spPr>
          <a:xfrm>
            <a:off x="4305462" y="281490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S6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4961479" y="2420876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S7</a:t>
            </a:r>
            <a:endParaRPr lang="es-VE" b="1" dirty="0">
              <a:latin typeface="Arial Black" panose="020B0A04020102020204" pitchFamily="34" charset="0"/>
            </a:endParaRPr>
          </a:p>
        </p:txBody>
      </p:sp>
      <p:grpSp>
        <p:nvGrpSpPr>
          <p:cNvPr id="98" name="Grupo 97"/>
          <p:cNvGrpSpPr/>
          <p:nvPr/>
        </p:nvGrpSpPr>
        <p:grpSpPr>
          <a:xfrm>
            <a:off x="5548884" y="1829821"/>
            <a:ext cx="811454" cy="726675"/>
            <a:chOff x="5548884" y="1829821"/>
            <a:chExt cx="811454" cy="726675"/>
          </a:xfrm>
        </p:grpSpPr>
        <p:sp>
          <p:nvSpPr>
            <p:cNvPr id="15" name="Hexágono 14"/>
            <p:cNvSpPr/>
            <p:nvPr/>
          </p:nvSpPr>
          <p:spPr>
            <a:xfrm>
              <a:off x="5548884" y="1829821"/>
              <a:ext cx="811454" cy="726675"/>
            </a:xfrm>
            <a:prstGeom prst="hexag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48" name="CuadroTexto 47"/>
            <p:cNvSpPr txBox="1"/>
            <p:nvPr/>
          </p:nvSpPr>
          <p:spPr>
            <a:xfrm>
              <a:off x="5632145" y="2028173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S8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9" name="CuadroTexto 48"/>
          <p:cNvSpPr txBox="1"/>
          <p:nvPr/>
        </p:nvSpPr>
        <p:spPr>
          <a:xfrm>
            <a:off x="6273538" y="1642693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S9</a:t>
            </a:r>
            <a:endParaRPr lang="es-VE" b="1" dirty="0">
              <a:latin typeface="Arial Black" panose="020B0A04020102020204" pitchFamily="34" charset="0"/>
            </a:endParaRPr>
          </a:p>
        </p:txBody>
      </p:sp>
      <p:grpSp>
        <p:nvGrpSpPr>
          <p:cNvPr id="99" name="Grupo 98"/>
          <p:cNvGrpSpPr/>
          <p:nvPr/>
        </p:nvGrpSpPr>
        <p:grpSpPr>
          <a:xfrm>
            <a:off x="6889193" y="1086992"/>
            <a:ext cx="811454" cy="726675"/>
            <a:chOff x="6889193" y="1086992"/>
            <a:chExt cx="811454" cy="726675"/>
          </a:xfrm>
        </p:grpSpPr>
        <p:sp>
          <p:nvSpPr>
            <p:cNvPr id="33" name="Hexágono 32"/>
            <p:cNvSpPr/>
            <p:nvPr/>
          </p:nvSpPr>
          <p:spPr>
            <a:xfrm>
              <a:off x="6889193" y="1086992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50" name="CuadroTexto 49"/>
            <p:cNvSpPr txBox="1"/>
            <p:nvPr/>
          </p:nvSpPr>
          <p:spPr>
            <a:xfrm>
              <a:off x="6958332" y="1262200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S10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51" name="CuadroTexto 50"/>
          <p:cNvSpPr txBox="1"/>
          <p:nvPr/>
        </p:nvSpPr>
        <p:spPr>
          <a:xfrm>
            <a:off x="4966536" y="322769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S11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5622553" y="283367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S12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6293219" y="244096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S13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4" name="CuadroTexto 53"/>
          <p:cNvSpPr txBox="1"/>
          <p:nvPr/>
        </p:nvSpPr>
        <p:spPr>
          <a:xfrm>
            <a:off x="6934612" y="205548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S14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7619406" y="167499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S15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5663945" y="362837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S16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6319962" y="3234353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S17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6990628" y="284165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S18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7632021" y="245617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S19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67" name="Grupo 66"/>
          <p:cNvGrpSpPr/>
          <p:nvPr/>
        </p:nvGrpSpPr>
        <p:grpSpPr>
          <a:xfrm>
            <a:off x="8958201" y="3116641"/>
            <a:ext cx="811454" cy="726675"/>
            <a:chOff x="10514593" y="2989465"/>
            <a:chExt cx="811454" cy="726675"/>
          </a:xfrm>
        </p:grpSpPr>
        <p:sp>
          <p:nvSpPr>
            <p:cNvPr id="25" name="Hexágono 24"/>
            <p:cNvSpPr/>
            <p:nvPr/>
          </p:nvSpPr>
          <p:spPr>
            <a:xfrm>
              <a:off x="10514593" y="2989465"/>
              <a:ext cx="811454" cy="726675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0" name="CuadroTexto 59"/>
            <p:cNvSpPr txBox="1"/>
            <p:nvPr/>
          </p:nvSpPr>
          <p:spPr>
            <a:xfrm>
              <a:off x="10587255" y="3186871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S27</a:t>
              </a:r>
              <a:endParaRPr lang="es-VE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69" name="Grupo 68"/>
          <p:cNvGrpSpPr/>
          <p:nvPr/>
        </p:nvGrpSpPr>
        <p:grpSpPr>
          <a:xfrm>
            <a:off x="9699024" y="3495134"/>
            <a:ext cx="811454" cy="726675"/>
            <a:chOff x="7845576" y="5225013"/>
            <a:chExt cx="811454" cy="726675"/>
          </a:xfrm>
        </p:grpSpPr>
        <p:sp>
          <p:nvSpPr>
            <p:cNvPr id="28" name="Hexágono 27"/>
            <p:cNvSpPr/>
            <p:nvPr/>
          </p:nvSpPr>
          <p:spPr>
            <a:xfrm>
              <a:off x="7845576" y="5225013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7894519" y="5473317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S32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68" name="Grupo 67"/>
          <p:cNvGrpSpPr/>
          <p:nvPr/>
        </p:nvGrpSpPr>
        <p:grpSpPr>
          <a:xfrm>
            <a:off x="8984450" y="4692544"/>
            <a:ext cx="811454" cy="726675"/>
            <a:chOff x="9836361" y="4121871"/>
            <a:chExt cx="811454" cy="726675"/>
          </a:xfrm>
        </p:grpSpPr>
        <p:sp>
          <p:nvSpPr>
            <p:cNvPr id="31" name="Hexágono 30"/>
            <p:cNvSpPr/>
            <p:nvPr/>
          </p:nvSpPr>
          <p:spPr>
            <a:xfrm>
              <a:off x="9836361" y="4121871"/>
              <a:ext cx="811454" cy="726675"/>
            </a:xfrm>
            <a:prstGeom prst="hexag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2" name="CuadroTexto 61"/>
            <p:cNvSpPr txBox="1"/>
            <p:nvPr/>
          </p:nvSpPr>
          <p:spPr>
            <a:xfrm>
              <a:off x="9920135" y="4322356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S33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8289058" y="4250652"/>
            <a:ext cx="811454" cy="726675"/>
            <a:chOff x="10507530" y="2964235"/>
            <a:chExt cx="811454" cy="726675"/>
          </a:xfrm>
        </p:grpSpPr>
        <p:sp>
          <p:nvSpPr>
            <p:cNvPr id="37" name="Hexágono 36"/>
            <p:cNvSpPr/>
            <p:nvPr/>
          </p:nvSpPr>
          <p:spPr>
            <a:xfrm>
              <a:off x="10507530" y="2964235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10587255" y="3171168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S30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65" name="Grupo 64"/>
          <p:cNvGrpSpPr/>
          <p:nvPr/>
        </p:nvGrpSpPr>
        <p:grpSpPr>
          <a:xfrm>
            <a:off x="8984450" y="3880785"/>
            <a:ext cx="811454" cy="726675"/>
            <a:chOff x="11168600" y="2577680"/>
            <a:chExt cx="811454" cy="726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Hexágono 37"/>
            <p:cNvSpPr/>
            <p:nvPr/>
          </p:nvSpPr>
          <p:spPr>
            <a:xfrm>
              <a:off x="11168600" y="2577680"/>
              <a:ext cx="811454" cy="726675"/>
            </a:xfrm>
            <a:prstGeom prst="hexag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4" name="CuadroTexto 63"/>
            <p:cNvSpPr txBox="1"/>
            <p:nvPr/>
          </p:nvSpPr>
          <p:spPr>
            <a:xfrm>
              <a:off x="11223113" y="2796040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S31</a:t>
              </a:r>
              <a:endParaRPr lang="es-VE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0" name="CuadroTexto 69"/>
          <p:cNvSpPr txBox="1"/>
          <p:nvPr/>
        </p:nvSpPr>
        <p:spPr>
          <a:xfrm>
            <a:off x="9755450" y="451999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S34</a:t>
            </a:r>
            <a:endParaRPr lang="es-VE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71" name="CuadroTexto 70"/>
          <p:cNvSpPr txBox="1"/>
          <p:nvPr/>
        </p:nvSpPr>
        <p:spPr>
          <a:xfrm>
            <a:off x="8293511" y="2119123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S20</a:t>
            </a:r>
            <a:endParaRPr lang="es-VE" b="1" dirty="0">
              <a:solidFill>
                <a:schemeClr val="accent6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6986500" y="3627988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S21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3" name="CuadroTexto 72"/>
          <p:cNvSpPr txBox="1"/>
          <p:nvPr/>
        </p:nvSpPr>
        <p:spPr>
          <a:xfrm>
            <a:off x="7653187" y="3246505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S22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74" name="CuadroTexto 73"/>
          <p:cNvSpPr txBox="1"/>
          <p:nvPr/>
        </p:nvSpPr>
        <p:spPr>
          <a:xfrm>
            <a:off x="8320337" y="291036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S23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5" name="CuadroTexto 74"/>
          <p:cNvSpPr txBox="1"/>
          <p:nvPr/>
        </p:nvSpPr>
        <p:spPr>
          <a:xfrm>
            <a:off x="8999576" y="2511699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S24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6" name="CuadroTexto 75"/>
          <p:cNvSpPr txBox="1"/>
          <p:nvPr/>
        </p:nvSpPr>
        <p:spPr>
          <a:xfrm>
            <a:off x="7649170" y="407405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S25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CuadroTexto 76"/>
          <p:cNvSpPr txBox="1"/>
          <p:nvPr/>
        </p:nvSpPr>
        <p:spPr>
          <a:xfrm>
            <a:off x="9684874" y="2972938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S28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CuadroTexto 77"/>
          <p:cNvSpPr txBox="1"/>
          <p:nvPr/>
        </p:nvSpPr>
        <p:spPr>
          <a:xfrm>
            <a:off x="8367186" y="369459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S26</a:t>
            </a:r>
            <a:endParaRPr lang="es-VE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79" name="CuadroTexto 78"/>
          <p:cNvSpPr txBox="1"/>
          <p:nvPr/>
        </p:nvSpPr>
        <p:spPr>
          <a:xfrm>
            <a:off x="7640511" y="4845156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S29</a:t>
            </a:r>
            <a:endParaRPr lang="es-VE" b="1" dirty="0">
              <a:solidFill>
                <a:schemeClr val="accent6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0" name="CuadroTexto 79"/>
          <p:cNvSpPr txBox="1"/>
          <p:nvPr/>
        </p:nvSpPr>
        <p:spPr>
          <a:xfrm>
            <a:off x="9792792" y="5332455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S35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01" name="Grupo 100"/>
          <p:cNvGrpSpPr/>
          <p:nvPr/>
        </p:nvGrpSpPr>
        <p:grpSpPr>
          <a:xfrm>
            <a:off x="2516932" y="2920761"/>
            <a:ext cx="1671858" cy="1783895"/>
            <a:chOff x="2516932" y="2920761"/>
            <a:chExt cx="1671858" cy="1783895"/>
          </a:xfrm>
        </p:grpSpPr>
        <p:pic>
          <p:nvPicPr>
            <p:cNvPr id="81" name="Imagen 8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87561">
              <a:off x="2516932" y="2920761"/>
              <a:ext cx="1671858" cy="965962"/>
            </a:xfrm>
            <a:prstGeom prst="rect">
              <a:avLst/>
            </a:prstGeom>
          </p:spPr>
        </p:pic>
        <p:sp>
          <p:nvSpPr>
            <p:cNvPr id="82" name="CuadroTexto 81"/>
            <p:cNvSpPr txBox="1"/>
            <p:nvPr/>
          </p:nvSpPr>
          <p:spPr>
            <a:xfrm>
              <a:off x="2841604" y="4058325"/>
              <a:ext cx="1091971" cy="646331"/>
            </a:xfrm>
            <a:prstGeom prst="rect">
              <a:avLst/>
            </a:prstGeom>
            <a:noFill/>
            <a:ln w="28575">
              <a:solidFill>
                <a:srgbClr val="E1A205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VE" dirty="0" smtClean="0">
                  <a:latin typeface="AR BLANCA" panose="02000000000000000000" pitchFamily="2" charset="0"/>
                </a:rPr>
                <a:t>Inicio del Estudio</a:t>
              </a:r>
              <a:endParaRPr lang="es-VE" dirty="0">
                <a:latin typeface="AR BLANCA" panose="02000000000000000000" pitchFamily="2" charset="0"/>
              </a:endParaRPr>
            </a:p>
          </p:txBody>
        </p:sp>
      </p:grpSp>
      <p:sp>
        <p:nvSpPr>
          <p:cNvPr id="97" name="CuadroTexto 96"/>
          <p:cNvSpPr txBox="1"/>
          <p:nvPr/>
        </p:nvSpPr>
        <p:spPr>
          <a:xfrm rot="19276486">
            <a:off x="3104067" y="1029230"/>
            <a:ext cx="1940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35 Secciones</a:t>
            </a:r>
            <a:endParaRPr lang="es-VE" sz="2800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0507636" y="3536149"/>
            <a:ext cx="1506564" cy="2464081"/>
            <a:chOff x="10507636" y="3536149"/>
            <a:chExt cx="1506564" cy="2464081"/>
          </a:xfrm>
        </p:grpSpPr>
        <p:sp>
          <p:nvSpPr>
            <p:cNvPr id="85" name="CuadroTexto 84"/>
            <p:cNvSpPr txBox="1"/>
            <p:nvPr/>
          </p:nvSpPr>
          <p:spPr>
            <a:xfrm>
              <a:off x="10621647" y="3536149"/>
              <a:ext cx="1392553" cy="92333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VE" dirty="0" smtClean="0">
                  <a:solidFill>
                    <a:schemeClr val="accent4">
                      <a:lumMod val="75000"/>
                    </a:schemeClr>
                  </a:solidFill>
                  <a:latin typeface="AR BLANCA" panose="02000000000000000000" pitchFamily="2" charset="0"/>
                </a:rPr>
                <a:t>Aplicación por primera vez</a:t>
              </a:r>
              <a:endParaRPr lang="es-VE" dirty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endParaRPr>
            </a:p>
          </p:txBody>
        </p:sp>
        <p:pic>
          <p:nvPicPr>
            <p:cNvPr id="103" name="Imagen 10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014934">
              <a:off x="10154688" y="4681320"/>
              <a:ext cx="1671858" cy="965962"/>
            </a:xfrm>
            <a:prstGeom prst="rect">
              <a:avLst/>
            </a:prstGeom>
          </p:spPr>
        </p:pic>
      </p:grpSp>
      <p:sp>
        <p:nvSpPr>
          <p:cNvPr id="87" name="CuadroTexto 86"/>
          <p:cNvSpPr txBox="1"/>
          <p:nvPr/>
        </p:nvSpPr>
        <p:spPr>
          <a:xfrm>
            <a:off x="7945188" y="518697"/>
            <a:ext cx="4234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8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Recomendaciones </a:t>
            </a:r>
            <a:endParaRPr lang="es-VE" sz="48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  <a:p>
            <a:pPr algn="ctr"/>
            <a:r>
              <a:rPr lang="es-VE" sz="48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Finales</a:t>
            </a:r>
            <a:endParaRPr lang="es-VE" sz="48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58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280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4778" y="6303916"/>
            <a:ext cx="8259878" cy="330860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r>
              <a:rPr lang="es-VE" sz="15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Federación de Colegios de Contadores Públicos de la República Bolivariana de Venezuela</a:t>
            </a:r>
            <a:endParaRPr lang="es-VE" sz="15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0" y="6225187"/>
            <a:ext cx="9919121" cy="12111"/>
          </a:xfrm>
          <a:prstGeom prst="line">
            <a:avLst/>
          </a:prstGeom>
          <a:ln w="57150">
            <a:solidFill>
              <a:srgbClr val="E1A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748931" y="344875"/>
            <a:ext cx="91016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Una introducción a la 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NIIF para la PYMES</a:t>
            </a:r>
            <a:r>
              <a:rPr lang="es-VE" dirty="0" smtClean="0">
                <a:solidFill>
                  <a:schemeClr val="bg1"/>
                </a:solidFill>
                <a:latin typeface="AR BLANCA" panose="02000000000000000000" pitchFamily="2" charset="0"/>
              </a:rPr>
              <a:t>(2015)</a:t>
            </a:r>
            <a:r>
              <a:rPr lang="es-VE" sz="40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 </a:t>
            </a:r>
            <a:endParaRPr lang="es-VE" sz="40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  <p:pic>
        <p:nvPicPr>
          <p:cNvPr id="7" name="0 Imagen" descr="Imag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28" y="3737291"/>
            <a:ext cx="1118234" cy="140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92" y="1762106"/>
            <a:ext cx="3592287" cy="3592287"/>
          </a:xfrm>
          <a:prstGeom prst="rect">
            <a:avLst/>
          </a:prstGeom>
          <a:ln w="44450" cmpd="thinThick">
            <a:solidFill>
              <a:schemeClr val="accent4">
                <a:lumMod val="75000"/>
                <a:alpha val="98000"/>
              </a:schemeClr>
            </a:solidFill>
          </a:ln>
        </p:spPr>
      </p:pic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pPr/>
              <a:t>59</a:t>
            </a:fld>
            <a:endParaRPr lang="es-VE"/>
          </a:p>
        </p:txBody>
      </p:sp>
      <p:sp>
        <p:nvSpPr>
          <p:cNvPr id="12" name="CuadroTexto 11"/>
          <p:cNvSpPr txBox="1"/>
          <p:nvPr/>
        </p:nvSpPr>
        <p:spPr>
          <a:xfrm>
            <a:off x="3117654" y="5528180"/>
            <a:ext cx="4250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M. Sc.</a:t>
            </a:r>
            <a:r>
              <a:rPr lang="es-VE" sz="2800" dirty="0" smtClean="0">
                <a:solidFill>
                  <a:schemeClr val="bg1"/>
                </a:solidFill>
              </a:rPr>
              <a:t> </a:t>
            </a:r>
            <a:r>
              <a:rPr lang="es-VE" sz="2800" dirty="0" smtClean="0">
                <a:solidFill>
                  <a:schemeClr val="bg1"/>
                </a:solidFill>
                <a:latin typeface="AR BLANCA" panose="02000000000000000000" pitchFamily="2" charset="0"/>
              </a:rPr>
              <a:t>Norelly Pinto Vargas</a:t>
            </a:r>
            <a:endParaRPr lang="es-VE" sz="2800" dirty="0">
              <a:solidFill>
                <a:schemeClr val="bg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7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61367" y="496561"/>
            <a:ext cx="9355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La NIIF para las PYMES</a:t>
            </a:r>
            <a:endParaRPr lang="es-VE" sz="36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438143" y="1226316"/>
            <a:ext cx="53919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dirty="0" smtClean="0"/>
              <a:t>Una norma </a:t>
            </a:r>
            <a:r>
              <a:rPr lang="es-VE" sz="2200" dirty="0"/>
              <a:t>i</a:t>
            </a:r>
            <a:r>
              <a:rPr lang="es-VE" sz="2200" dirty="0" smtClean="0"/>
              <a:t>ndependiente de las NIIF Plenas, con enfoque de alineación a ellas, pero con simplificaciones. 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dirty="0" smtClean="0"/>
              <a:t>Aplicada para preparación de Estados Financieros de Propósitos Generales.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dirty="0" smtClean="0"/>
              <a:t>Separada en Secciones, cada una con estructura uniforme.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dirty="0" smtClean="0"/>
              <a:t>Está acompañada, pero no forman parte de ella, los Fundamentos de Conclusiones y los Estados Financieros Ilustrativos.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200" dirty="0" smtClean="0"/>
              <a:t>Están disponibles módulos educativos de cada Sección.</a:t>
            </a:r>
          </a:p>
          <a:p>
            <a:pPr>
              <a:spcAft>
                <a:spcPts val="1200"/>
              </a:spcAft>
              <a:buClr>
                <a:schemeClr val="accent4">
                  <a:lumMod val="75000"/>
                </a:schemeClr>
              </a:buClr>
            </a:pPr>
            <a:endParaRPr lang="es-VE" sz="2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66507" t="33201" r="18840" b="28300"/>
          <a:stretch/>
        </p:blipFill>
        <p:spPr>
          <a:xfrm>
            <a:off x="2579699" y="2005154"/>
            <a:ext cx="2507030" cy="370530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66457" t="33554" r="18842" b="28212"/>
          <a:stretch/>
        </p:blipFill>
        <p:spPr>
          <a:xfrm>
            <a:off x="3475930" y="1338294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6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0814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ágono 4"/>
          <p:cNvSpPr/>
          <p:nvPr/>
        </p:nvSpPr>
        <p:spPr>
          <a:xfrm>
            <a:off x="4197470" y="2597877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" name="Hexágono 5"/>
          <p:cNvSpPr/>
          <p:nvPr/>
        </p:nvSpPr>
        <p:spPr>
          <a:xfrm>
            <a:off x="4882766" y="3003604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7" name="Hexágono 6"/>
          <p:cNvSpPr/>
          <p:nvPr/>
        </p:nvSpPr>
        <p:spPr>
          <a:xfrm>
            <a:off x="5568062" y="3409331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" name="Hexágono 8"/>
          <p:cNvSpPr/>
          <p:nvPr/>
        </p:nvSpPr>
        <p:spPr>
          <a:xfrm>
            <a:off x="4191413" y="1835876"/>
            <a:ext cx="811454" cy="726675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0" name="Hexágono 9"/>
          <p:cNvSpPr/>
          <p:nvPr/>
        </p:nvSpPr>
        <p:spPr>
          <a:xfrm>
            <a:off x="4876709" y="2241603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1" name="Hexágono 10"/>
          <p:cNvSpPr/>
          <p:nvPr/>
        </p:nvSpPr>
        <p:spPr>
          <a:xfrm>
            <a:off x="5562005" y="2647330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" name="Hexágono 11"/>
          <p:cNvSpPr/>
          <p:nvPr/>
        </p:nvSpPr>
        <p:spPr>
          <a:xfrm>
            <a:off x="6247301" y="3053057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3" name="Hexágono 12"/>
          <p:cNvSpPr/>
          <p:nvPr/>
        </p:nvSpPr>
        <p:spPr>
          <a:xfrm>
            <a:off x="6917460" y="3436401"/>
            <a:ext cx="811454" cy="726675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4" name="Hexágono 13"/>
          <p:cNvSpPr/>
          <p:nvPr/>
        </p:nvSpPr>
        <p:spPr>
          <a:xfrm>
            <a:off x="4863588" y="1424094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6" name="Hexágono 15"/>
          <p:cNvSpPr/>
          <p:nvPr/>
        </p:nvSpPr>
        <p:spPr>
          <a:xfrm>
            <a:off x="6234180" y="2235548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7" name="Hexágono 16"/>
          <p:cNvSpPr/>
          <p:nvPr/>
        </p:nvSpPr>
        <p:spPr>
          <a:xfrm>
            <a:off x="6919476" y="2641275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8" name="Hexágono 17"/>
          <p:cNvSpPr/>
          <p:nvPr/>
        </p:nvSpPr>
        <p:spPr>
          <a:xfrm>
            <a:off x="7604772" y="3047002"/>
            <a:ext cx="811454" cy="726675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9" name="Hexágono 18"/>
          <p:cNvSpPr/>
          <p:nvPr/>
        </p:nvSpPr>
        <p:spPr>
          <a:xfrm>
            <a:off x="5548884" y="1061765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0" name="Hexágono 19"/>
          <p:cNvSpPr/>
          <p:nvPr/>
        </p:nvSpPr>
        <p:spPr>
          <a:xfrm>
            <a:off x="6228123" y="1473547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1" name="Hexágono 20"/>
          <p:cNvSpPr/>
          <p:nvPr/>
        </p:nvSpPr>
        <p:spPr>
          <a:xfrm>
            <a:off x="6913419" y="1879274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Hexágono 21"/>
          <p:cNvSpPr/>
          <p:nvPr/>
        </p:nvSpPr>
        <p:spPr>
          <a:xfrm>
            <a:off x="7598715" y="2285001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3" name="Hexágono 22"/>
          <p:cNvSpPr/>
          <p:nvPr/>
        </p:nvSpPr>
        <p:spPr>
          <a:xfrm>
            <a:off x="8272905" y="2696961"/>
            <a:ext cx="811454" cy="726675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4" name="Hexágono 23"/>
          <p:cNvSpPr/>
          <p:nvPr/>
        </p:nvSpPr>
        <p:spPr>
          <a:xfrm>
            <a:off x="9656616" y="2760367"/>
            <a:ext cx="811454" cy="726675"/>
          </a:xfrm>
          <a:prstGeom prst="hexagon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6" name="Hexágono 25"/>
          <p:cNvSpPr/>
          <p:nvPr/>
        </p:nvSpPr>
        <p:spPr>
          <a:xfrm>
            <a:off x="7586955" y="3850800"/>
            <a:ext cx="811454" cy="726675"/>
          </a:xfrm>
          <a:prstGeom prst="hexagon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7" name="Hexágono 26"/>
          <p:cNvSpPr/>
          <p:nvPr/>
        </p:nvSpPr>
        <p:spPr>
          <a:xfrm>
            <a:off x="8272905" y="3472915"/>
            <a:ext cx="811454" cy="726675"/>
          </a:xfrm>
          <a:prstGeom prst="hexagon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9" name="Hexágono 28"/>
          <p:cNvSpPr/>
          <p:nvPr/>
        </p:nvSpPr>
        <p:spPr>
          <a:xfrm>
            <a:off x="9711383" y="5108046"/>
            <a:ext cx="811454" cy="726675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0" name="Hexágono 29"/>
          <p:cNvSpPr/>
          <p:nvPr/>
        </p:nvSpPr>
        <p:spPr>
          <a:xfrm>
            <a:off x="7600730" y="4605321"/>
            <a:ext cx="811454" cy="726675"/>
          </a:xfrm>
          <a:prstGeom prst="hexagon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2" name="Hexágono 31"/>
          <p:cNvSpPr/>
          <p:nvPr/>
        </p:nvSpPr>
        <p:spPr>
          <a:xfrm>
            <a:off x="6209954" y="675210"/>
            <a:ext cx="811454" cy="726675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4" name="Hexágono 33"/>
          <p:cNvSpPr/>
          <p:nvPr/>
        </p:nvSpPr>
        <p:spPr>
          <a:xfrm>
            <a:off x="7574489" y="1492719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5" name="Hexágono 34"/>
          <p:cNvSpPr/>
          <p:nvPr/>
        </p:nvSpPr>
        <p:spPr>
          <a:xfrm>
            <a:off x="8259785" y="1898446"/>
            <a:ext cx="811454" cy="726675"/>
          </a:xfrm>
          <a:prstGeom prst="hexagon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6" name="Hexágono 35"/>
          <p:cNvSpPr/>
          <p:nvPr/>
        </p:nvSpPr>
        <p:spPr>
          <a:xfrm>
            <a:off x="8945081" y="2304173"/>
            <a:ext cx="811454" cy="726675"/>
          </a:xfrm>
          <a:prstGeom prst="hexagon">
            <a:avLst/>
          </a:prstGeom>
          <a:solidFill>
            <a:srgbClr val="3399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9" name="Hexágono 38"/>
          <p:cNvSpPr/>
          <p:nvPr/>
        </p:nvSpPr>
        <p:spPr>
          <a:xfrm>
            <a:off x="9711383" y="4313255"/>
            <a:ext cx="811454" cy="726675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grpSp>
        <p:nvGrpSpPr>
          <p:cNvPr id="100" name="Grupo 99"/>
          <p:cNvGrpSpPr/>
          <p:nvPr/>
        </p:nvGrpSpPr>
        <p:grpSpPr>
          <a:xfrm>
            <a:off x="3512174" y="2192150"/>
            <a:ext cx="811454" cy="726675"/>
            <a:chOff x="3512174" y="2192150"/>
            <a:chExt cx="811454" cy="726675"/>
          </a:xfrm>
        </p:grpSpPr>
        <p:sp>
          <p:nvSpPr>
            <p:cNvPr id="4" name="Hexágono 3"/>
            <p:cNvSpPr/>
            <p:nvPr/>
          </p:nvSpPr>
          <p:spPr>
            <a:xfrm>
              <a:off x="3512174" y="2192150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41" name="CuadroTexto 40"/>
            <p:cNvSpPr txBox="1"/>
            <p:nvPr/>
          </p:nvSpPr>
          <p:spPr>
            <a:xfrm>
              <a:off x="3601996" y="2420274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S1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2" name="CuadroTexto 41"/>
          <p:cNvSpPr txBox="1"/>
          <p:nvPr/>
        </p:nvSpPr>
        <p:spPr>
          <a:xfrm>
            <a:off x="4294349" y="202625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S2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4965015" y="163354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S3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5606408" y="124806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S4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6291202" y="86757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S5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6" name="CuadroTexto 45"/>
          <p:cNvSpPr txBox="1"/>
          <p:nvPr/>
        </p:nvSpPr>
        <p:spPr>
          <a:xfrm>
            <a:off x="4305462" y="281490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S6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4961479" y="2420876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S7</a:t>
            </a:r>
            <a:endParaRPr lang="es-VE" b="1" dirty="0">
              <a:latin typeface="Arial Black" panose="020B0A04020102020204" pitchFamily="34" charset="0"/>
            </a:endParaRPr>
          </a:p>
        </p:txBody>
      </p:sp>
      <p:grpSp>
        <p:nvGrpSpPr>
          <p:cNvPr id="98" name="Grupo 97"/>
          <p:cNvGrpSpPr/>
          <p:nvPr/>
        </p:nvGrpSpPr>
        <p:grpSpPr>
          <a:xfrm>
            <a:off x="5548884" y="1829821"/>
            <a:ext cx="811454" cy="726675"/>
            <a:chOff x="5548884" y="1829821"/>
            <a:chExt cx="811454" cy="726675"/>
          </a:xfrm>
        </p:grpSpPr>
        <p:sp>
          <p:nvSpPr>
            <p:cNvPr id="15" name="Hexágono 14"/>
            <p:cNvSpPr/>
            <p:nvPr/>
          </p:nvSpPr>
          <p:spPr>
            <a:xfrm>
              <a:off x="5548884" y="1829821"/>
              <a:ext cx="811454" cy="726675"/>
            </a:xfrm>
            <a:prstGeom prst="hexag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48" name="CuadroTexto 47"/>
            <p:cNvSpPr txBox="1"/>
            <p:nvPr/>
          </p:nvSpPr>
          <p:spPr>
            <a:xfrm>
              <a:off x="5632145" y="2028173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S8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49" name="CuadroTexto 48"/>
          <p:cNvSpPr txBox="1"/>
          <p:nvPr/>
        </p:nvSpPr>
        <p:spPr>
          <a:xfrm>
            <a:off x="6273538" y="1642693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S9</a:t>
            </a:r>
            <a:endParaRPr lang="es-VE" b="1" dirty="0">
              <a:latin typeface="Arial Black" panose="020B0A04020102020204" pitchFamily="34" charset="0"/>
            </a:endParaRPr>
          </a:p>
        </p:txBody>
      </p:sp>
      <p:grpSp>
        <p:nvGrpSpPr>
          <p:cNvPr id="99" name="Grupo 98"/>
          <p:cNvGrpSpPr/>
          <p:nvPr/>
        </p:nvGrpSpPr>
        <p:grpSpPr>
          <a:xfrm>
            <a:off x="6889193" y="1086992"/>
            <a:ext cx="811454" cy="726675"/>
            <a:chOff x="6889193" y="1086992"/>
            <a:chExt cx="811454" cy="726675"/>
          </a:xfrm>
        </p:grpSpPr>
        <p:sp>
          <p:nvSpPr>
            <p:cNvPr id="33" name="Hexágono 32"/>
            <p:cNvSpPr/>
            <p:nvPr/>
          </p:nvSpPr>
          <p:spPr>
            <a:xfrm>
              <a:off x="6889193" y="1086992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50" name="CuadroTexto 49"/>
            <p:cNvSpPr txBox="1"/>
            <p:nvPr/>
          </p:nvSpPr>
          <p:spPr>
            <a:xfrm>
              <a:off x="6958332" y="1262200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S10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51" name="CuadroTexto 50"/>
          <p:cNvSpPr txBox="1"/>
          <p:nvPr/>
        </p:nvSpPr>
        <p:spPr>
          <a:xfrm>
            <a:off x="4966536" y="322769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S11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5622553" y="283367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S12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6293219" y="244096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S13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4" name="CuadroTexto 53"/>
          <p:cNvSpPr txBox="1"/>
          <p:nvPr/>
        </p:nvSpPr>
        <p:spPr>
          <a:xfrm>
            <a:off x="6934612" y="205548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S14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7619406" y="167499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S15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5663945" y="362837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S16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6319962" y="3234353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S17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6990628" y="284165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S18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7632021" y="245617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S19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67" name="Grupo 66"/>
          <p:cNvGrpSpPr/>
          <p:nvPr/>
        </p:nvGrpSpPr>
        <p:grpSpPr>
          <a:xfrm>
            <a:off x="8958201" y="3116641"/>
            <a:ext cx="811454" cy="726675"/>
            <a:chOff x="10514593" y="2989465"/>
            <a:chExt cx="811454" cy="726675"/>
          </a:xfrm>
        </p:grpSpPr>
        <p:sp>
          <p:nvSpPr>
            <p:cNvPr id="25" name="Hexágono 24"/>
            <p:cNvSpPr/>
            <p:nvPr/>
          </p:nvSpPr>
          <p:spPr>
            <a:xfrm>
              <a:off x="10514593" y="2989465"/>
              <a:ext cx="811454" cy="726675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0" name="CuadroTexto 59"/>
            <p:cNvSpPr txBox="1"/>
            <p:nvPr/>
          </p:nvSpPr>
          <p:spPr>
            <a:xfrm>
              <a:off x="10587255" y="3186871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S27</a:t>
              </a:r>
              <a:endParaRPr lang="es-VE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69" name="Grupo 68"/>
          <p:cNvGrpSpPr/>
          <p:nvPr/>
        </p:nvGrpSpPr>
        <p:grpSpPr>
          <a:xfrm>
            <a:off x="9699024" y="3495134"/>
            <a:ext cx="811454" cy="726675"/>
            <a:chOff x="7845576" y="5225013"/>
            <a:chExt cx="811454" cy="726675"/>
          </a:xfrm>
        </p:grpSpPr>
        <p:sp>
          <p:nvSpPr>
            <p:cNvPr id="28" name="Hexágono 27"/>
            <p:cNvSpPr/>
            <p:nvPr/>
          </p:nvSpPr>
          <p:spPr>
            <a:xfrm>
              <a:off x="7845576" y="5225013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7894519" y="5473317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S32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68" name="Grupo 67"/>
          <p:cNvGrpSpPr/>
          <p:nvPr/>
        </p:nvGrpSpPr>
        <p:grpSpPr>
          <a:xfrm>
            <a:off x="8984450" y="4692544"/>
            <a:ext cx="811454" cy="726675"/>
            <a:chOff x="9836361" y="4121871"/>
            <a:chExt cx="811454" cy="726675"/>
          </a:xfrm>
        </p:grpSpPr>
        <p:sp>
          <p:nvSpPr>
            <p:cNvPr id="31" name="Hexágono 30"/>
            <p:cNvSpPr/>
            <p:nvPr/>
          </p:nvSpPr>
          <p:spPr>
            <a:xfrm>
              <a:off x="9836361" y="4121871"/>
              <a:ext cx="811454" cy="726675"/>
            </a:xfrm>
            <a:prstGeom prst="hexag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2" name="CuadroTexto 61"/>
            <p:cNvSpPr txBox="1"/>
            <p:nvPr/>
          </p:nvSpPr>
          <p:spPr>
            <a:xfrm>
              <a:off x="9920135" y="4322356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S33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8289058" y="4250652"/>
            <a:ext cx="811454" cy="726675"/>
            <a:chOff x="10507530" y="2964235"/>
            <a:chExt cx="811454" cy="726675"/>
          </a:xfrm>
        </p:grpSpPr>
        <p:sp>
          <p:nvSpPr>
            <p:cNvPr id="37" name="Hexágono 36"/>
            <p:cNvSpPr/>
            <p:nvPr/>
          </p:nvSpPr>
          <p:spPr>
            <a:xfrm>
              <a:off x="10507530" y="2964235"/>
              <a:ext cx="811454" cy="726675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10587255" y="3171168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latin typeface="Arial Black" panose="020B0A04020102020204" pitchFamily="34" charset="0"/>
                </a:rPr>
                <a:t>S30</a:t>
              </a:r>
              <a:endParaRPr lang="es-VE" b="1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65" name="Grupo 64"/>
          <p:cNvGrpSpPr/>
          <p:nvPr/>
        </p:nvGrpSpPr>
        <p:grpSpPr>
          <a:xfrm>
            <a:off x="8984450" y="3880785"/>
            <a:ext cx="811454" cy="726675"/>
            <a:chOff x="11168600" y="2577680"/>
            <a:chExt cx="811454" cy="726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Hexágono 37"/>
            <p:cNvSpPr/>
            <p:nvPr/>
          </p:nvSpPr>
          <p:spPr>
            <a:xfrm>
              <a:off x="11168600" y="2577680"/>
              <a:ext cx="811454" cy="726675"/>
            </a:xfrm>
            <a:prstGeom prst="hexag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VE"/>
            </a:p>
          </p:txBody>
        </p:sp>
        <p:sp>
          <p:nvSpPr>
            <p:cNvPr id="64" name="CuadroTexto 63"/>
            <p:cNvSpPr txBox="1"/>
            <p:nvPr/>
          </p:nvSpPr>
          <p:spPr>
            <a:xfrm>
              <a:off x="11223113" y="2796040"/>
              <a:ext cx="69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VE" b="1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S31</a:t>
              </a:r>
              <a:endParaRPr lang="es-VE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0" name="CuadroTexto 69"/>
          <p:cNvSpPr txBox="1"/>
          <p:nvPr/>
        </p:nvSpPr>
        <p:spPr>
          <a:xfrm>
            <a:off x="9755450" y="4519990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S34</a:t>
            </a:r>
            <a:endParaRPr lang="es-VE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71" name="CuadroTexto 70"/>
          <p:cNvSpPr txBox="1"/>
          <p:nvPr/>
        </p:nvSpPr>
        <p:spPr>
          <a:xfrm>
            <a:off x="8293511" y="2119123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S20</a:t>
            </a:r>
            <a:endParaRPr lang="es-VE" b="1" dirty="0">
              <a:solidFill>
                <a:schemeClr val="accent6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6986500" y="3627988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S21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3" name="CuadroTexto 72"/>
          <p:cNvSpPr txBox="1"/>
          <p:nvPr/>
        </p:nvSpPr>
        <p:spPr>
          <a:xfrm>
            <a:off x="7653187" y="3246505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Arial Black" panose="020B0A04020102020204" pitchFamily="34" charset="0"/>
              </a:rPr>
              <a:t>S22</a:t>
            </a:r>
            <a:endParaRPr lang="es-VE" b="1" dirty="0">
              <a:latin typeface="Arial Black" panose="020B0A04020102020204" pitchFamily="34" charset="0"/>
            </a:endParaRPr>
          </a:p>
        </p:txBody>
      </p:sp>
      <p:sp>
        <p:nvSpPr>
          <p:cNvPr id="74" name="CuadroTexto 73"/>
          <p:cNvSpPr txBox="1"/>
          <p:nvPr/>
        </p:nvSpPr>
        <p:spPr>
          <a:xfrm>
            <a:off x="8320337" y="2910364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S23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5" name="CuadroTexto 74"/>
          <p:cNvSpPr txBox="1"/>
          <p:nvPr/>
        </p:nvSpPr>
        <p:spPr>
          <a:xfrm>
            <a:off x="8999576" y="2511699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S24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6" name="CuadroTexto 75"/>
          <p:cNvSpPr txBox="1"/>
          <p:nvPr/>
        </p:nvSpPr>
        <p:spPr>
          <a:xfrm>
            <a:off x="7649170" y="407405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S25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CuadroTexto 76"/>
          <p:cNvSpPr txBox="1"/>
          <p:nvPr/>
        </p:nvSpPr>
        <p:spPr>
          <a:xfrm>
            <a:off x="9684874" y="2972938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S28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CuadroTexto 77"/>
          <p:cNvSpPr txBox="1"/>
          <p:nvPr/>
        </p:nvSpPr>
        <p:spPr>
          <a:xfrm>
            <a:off x="8367186" y="3694597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S26</a:t>
            </a:r>
            <a:endParaRPr lang="es-VE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79" name="CuadroTexto 78"/>
          <p:cNvSpPr txBox="1"/>
          <p:nvPr/>
        </p:nvSpPr>
        <p:spPr>
          <a:xfrm>
            <a:off x="7640511" y="4845156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S29</a:t>
            </a:r>
            <a:endParaRPr lang="es-VE" b="1" dirty="0">
              <a:solidFill>
                <a:schemeClr val="accent6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0" name="CuadroTexto 79"/>
          <p:cNvSpPr txBox="1"/>
          <p:nvPr/>
        </p:nvSpPr>
        <p:spPr>
          <a:xfrm>
            <a:off x="9792792" y="5332455"/>
            <a:ext cx="6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S35</a:t>
            </a:r>
            <a:endParaRPr lang="es-VE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7" name="Elipse 86"/>
          <p:cNvSpPr/>
          <p:nvPr/>
        </p:nvSpPr>
        <p:spPr>
          <a:xfrm>
            <a:off x="2998232" y="3908174"/>
            <a:ext cx="274027" cy="29672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88" name="CuadroTexto 87"/>
          <p:cNvSpPr txBox="1"/>
          <p:nvPr/>
        </p:nvSpPr>
        <p:spPr>
          <a:xfrm>
            <a:off x="3321582" y="3945094"/>
            <a:ext cx="157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600" dirty="0" smtClean="0"/>
              <a:t>Generales</a:t>
            </a:r>
            <a:endParaRPr lang="es-VE" sz="1600" dirty="0"/>
          </a:p>
        </p:txBody>
      </p:sp>
      <p:sp>
        <p:nvSpPr>
          <p:cNvPr id="89" name="Elipse 88"/>
          <p:cNvSpPr/>
          <p:nvPr/>
        </p:nvSpPr>
        <p:spPr>
          <a:xfrm>
            <a:off x="2979183" y="4280399"/>
            <a:ext cx="274027" cy="29672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0" name="CuadroTexto 89"/>
          <p:cNvSpPr txBox="1"/>
          <p:nvPr/>
        </p:nvSpPr>
        <p:spPr>
          <a:xfrm>
            <a:off x="3331091" y="4342063"/>
            <a:ext cx="185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dirty="0" smtClean="0"/>
              <a:t>Estados Financieros</a:t>
            </a:r>
            <a:endParaRPr lang="es-VE" sz="1400" dirty="0"/>
          </a:p>
        </p:txBody>
      </p:sp>
      <p:sp>
        <p:nvSpPr>
          <p:cNvPr id="91" name="Elipse 90"/>
          <p:cNvSpPr/>
          <p:nvPr/>
        </p:nvSpPr>
        <p:spPr>
          <a:xfrm>
            <a:off x="2985533" y="4688931"/>
            <a:ext cx="274027" cy="29672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2" name="CuadroTexto 91"/>
          <p:cNvSpPr txBox="1"/>
          <p:nvPr/>
        </p:nvSpPr>
        <p:spPr>
          <a:xfrm>
            <a:off x="3373975" y="4666353"/>
            <a:ext cx="1575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dirty="0" smtClean="0"/>
              <a:t>Activos</a:t>
            </a:r>
            <a:endParaRPr lang="es-VE" sz="1400" dirty="0"/>
          </a:p>
        </p:txBody>
      </p:sp>
      <p:sp>
        <p:nvSpPr>
          <p:cNvPr id="93" name="Elipse 92"/>
          <p:cNvSpPr/>
          <p:nvPr/>
        </p:nvSpPr>
        <p:spPr>
          <a:xfrm>
            <a:off x="3007320" y="5064583"/>
            <a:ext cx="274027" cy="29672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4" name="CuadroTexto 93"/>
          <p:cNvSpPr txBox="1"/>
          <p:nvPr/>
        </p:nvSpPr>
        <p:spPr>
          <a:xfrm>
            <a:off x="3355309" y="4999033"/>
            <a:ext cx="2724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600" dirty="0" smtClean="0"/>
              <a:t>Pasivo, Patrimonio e Ingresos</a:t>
            </a:r>
            <a:endParaRPr lang="es-VE" sz="1600" dirty="0"/>
          </a:p>
        </p:txBody>
      </p:sp>
      <p:sp>
        <p:nvSpPr>
          <p:cNvPr id="95" name="Elipse 94"/>
          <p:cNvSpPr/>
          <p:nvPr/>
        </p:nvSpPr>
        <p:spPr>
          <a:xfrm>
            <a:off x="3015642" y="5422840"/>
            <a:ext cx="274027" cy="296726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6" name="CuadroTexto 95"/>
          <p:cNvSpPr txBox="1"/>
          <p:nvPr/>
        </p:nvSpPr>
        <p:spPr>
          <a:xfrm>
            <a:off x="3360018" y="5423226"/>
            <a:ext cx="157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600" dirty="0" smtClean="0"/>
              <a:t>Egresos</a:t>
            </a:r>
            <a:endParaRPr lang="es-VE" sz="1600" dirty="0"/>
          </a:p>
        </p:txBody>
      </p:sp>
      <p:sp>
        <p:nvSpPr>
          <p:cNvPr id="97" name="CuadroTexto 96"/>
          <p:cNvSpPr txBox="1"/>
          <p:nvPr/>
        </p:nvSpPr>
        <p:spPr>
          <a:xfrm rot="19059834">
            <a:off x="2486634" y="1079482"/>
            <a:ext cx="2691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000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35 Secciones</a:t>
            </a:r>
            <a:endParaRPr lang="es-VE" sz="4000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102" name="CuadroTexto 101"/>
          <p:cNvSpPr txBox="1"/>
          <p:nvPr/>
        </p:nvSpPr>
        <p:spPr>
          <a:xfrm rot="2128320">
            <a:off x="9810021" y="904022"/>
            <a:ext cx="19410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000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Una sola norma</a:t>
            </a:r>
            <a:endParaRPr lang="es-VE" sz="4000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7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136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725033" y="496561"/>
            <a:ext cx="9283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De las Transacciones Financieras  y Otros Eventos Económicos </a:t>
            </a:r>
          </a:p>
          <a:p>
            <a:pPr algn="ctr"/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  a la Información Financiera</a:t>
            </a:r>
            <a:endParaRPr lang="es-VE" sz="28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grpSp>
        <p:nvGrpSpPr>
          <p:cNvPr id="30" name="40 Grupo"/>
          <p:cNvGrpSpPr>
            <a:grpSpLocks/>
          </p:cNvGrpSpPr>
          <p:nvPr/>
        </p:nvGrpSpPr>
        <p:grpSpPr bwMode="auto">
          <a:xfrm>
            <a:off x="3412058" y="3149310"/>
            <a:ext cx="1703934" cy="1167600"/>
            <a:chOff x="1976568" y="3319807"/>
            <a:chExt cx="2559795" cy="1580224"/>
          </a:xfrm>
        </p:grpSpPr>
        <p:pic>
          <p:nvPicPr>
            <p:cNvPr id="31" name="Picture 14" descr="http://contapuntual.files.wordpress.com/2011/06/foto-niif-para-pyme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6724" y="3738090"/>
              <a:ext cx="322752" cy="4104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 descr="http://4.bp.blogspot.com/_tmpM-1j_uYo/S8YlN2-E2qI/AAAAAAAAABo/HWQljVt58U8/s1600/abridora8%5B1%5D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6568" y="3319807"/>
              <a:ext cx="2559795" cy="1580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39 Grupo"/>
          <p:cNvGrpSpPr>
            <a:grpSpLocks/>
          </p:cNvGrpSpPr>
          <p:nvPr/>
        </p:nvGrpSpPr>
        <p:grpSpPr bwMode="auto">
          <a:xfrm>
            <a:off x="5787643" y="1697081"/>
            <a:ext cx="1102766" cy="1147517"/>
            <a:chOff x="2736850" y="1465263"/>
            <a:chExt cx="1331913" cy="1909762"/>
          </a:xfrm>
        </p:grpSpPr>
        <p:pic>
          <p:nvPicPr>
            <p:cNvPr id="34" name="Picture 23" descr="https://t1.ftcdn.net/jpg/00/45/45/18/400_F_45451819_mpPEs7gDOn4WqMay76XJXCuOClU0onSR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850" y="1465263"/>
              <a:ext cx="1331913" cy="190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51 Elipse"/>
            <p:cNvSpPr/>
            <p:nvPr/>
          </p:nvSpPr>
          <p:spPr>
            <a:xfrm>
              <a:off x="2816170" y="1538434"/>
              <a:ext cx="502359" cy="504880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>
                <a:sym typeface="Arial" charset="0"/>
              </a:endParaRPr>
            </a:p>
          </p:txBody>
        </p:sp>
      </p:grpSp>
      <p:pic>
        <p:nvPicPr>
          <p:cNvPr id="54" name="Imagen 53"/>
          <p:cNvPicPr>
            <a:picLocks noChangeAspect="1"/>
          </p:cNvPicPr>
          <p:nvPr/>
        </p:nvPicPr>
        <p:blipFill rotWithShape="1">
          <a:blip r:embed="rId5"/>
          <a:srcRect l="6771" t="22869" r="35886" b="16482"/>
          <a:stretch/>
        </p:blipFill>
        <p:spPr>
          <a:xfrm>
            <a:off x="5575605" y="3372484"/>
            <a:ext cx="1587500" cy="944426"/>
          </a:xfrm>
          <a:prstGeom prst="rect">
            <a:avLst/>
          </a:prstGeom>
        </p:spPr>
      </p:pic>
      <p:pic>
        <p:nvPicPr>
          <p:cNvPr id="56" name="Imagen 55"/>
          <p:cNvPicPr>
            <a:picLocks noChangeAspect="1"/>
          </p:cNvPicPr>
          <p:nvPr/>
        </p:nvPicPr>
        <p:blipFill rotWithShape="1">
          <a:blip r:embed="rId5"/>
          <a:srcRect l="27064" t="47576" r="68442" b="45637"/>
          <a:stretch/>
        </p:blipFill>
        <p:spPr>
          <a:xfrm>
            <a:off x="6992251" y="3816266"/>
            <a:ext cx="111738" cy="94920"/>
          </a:xfrm>
          <a:prstGeom prst="rect">
            <a:avLst/>
          </a:prstGeom>
        </p:spPr>
      </p:pic>
      <p:pic>
        <p:nvPicPr>
          <p:cNvPr id="58" name="Imagen 57"/>
          <p:cNvPicPr>
            <a:picLocks noChangeAspect="1"/>
          </p:cNvPicPr>
          <p:nvPr/>
        </p:nvPicPr>
        <p:blipFill rotWithShape="1">
          <a:blip r:embed="rId5"/>
          <a:srcRect l="27064" t="47576" r="68442" b="45637"/>
          <a:stretch/>
        </p:blipFill>
        <p:spPr>
          <a:xfrm rot="19397573">
            <a:off x="6986258" y="3799883"/>
            <a:ext cx="107057" cy="90943"/>
          </a:xfrm>
          <a:prstGeom prst="rect">
            <a:avLst/>
          </a:prstGeom>
        </p:spPr>
      </p:pic>
      <p:sp>
        <p:nvSpPr>
          <p:cNvPr id="61" name="Cheurón 60"/>
          <p:cNvSpPr/>
          <p:nvPr/>
        </p:nvSpPr>
        <p:spPr>
          <a:xfrm flipH="1">
            <a:off x="5280023" y="3528311"/>
            <a:ext cx="247650" cy="336550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63" name="Cheurón 62"/>
          <p:cNvSpPr/>
          <p:nvPr/>
        </p:nvSpPr>
        <p:spPr>
          <a:xfrm flipH="1">
            <a:off x="5056188" y="3527176"/>
            <a:ext cx="247650" cy="336550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64" name="Flecha a la derecha con bandas 63"/>
          <p:cNvSpPr/>
          <p:nvPr/>
        </p:nvSpPr>
        <p:spPr>
          <a:xfrm rot="18756841">
            <a:off x="4820020" y="2558557"/>
            <a:ext cx="743458" cy="419100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5" name="Flecha a la derecha con bandas 64"/>
          <p:cNvSpPr/>
          <p:nvPr/>
        </p:nvSpPr>
        <p:spPr>
          <a:xfrm rot="1940774" flipV="1">
            <a:off x="7117007" y="2515573"/>
            <a:ext cx="743458" cy="419100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grpSp>
        <p:nvGrpSpPr>
          <p:cNvPr id="74" name="Grupo 73"/>
          <p:cNvGrpSpPr/>
          <p:nvPr/>
        </p:nvGrpSpPr>
        <p:grpSpPr>
          <a:xfrm>
            <a:off x="7616336" y="3056106"/>
            <a:ext cx="1779553" cy="1579040"/>
            <a:chOff x="8276431" y="2916820"/>
            <a:chExt cx="1779553" cy="1579040"/>
          </a:xfrm>
        </p:grpSpPr>
        <p:grpSp>
          <p:nvGrpSpPr>
            <p:cNvPr id="36" name="67 Grupo"/>
            <p:cNvGrpSpPr>
              <a:grpSpLocks/>
            </p:cNvGrpSpPr>
            <p:nvPr/>
          </p:nvGrpSpPr>
          <p:grpSpPr bwMode="auto">
            <a:xfrm>
              <a:off x="8276431" y="2916820"/>
              <a:ext cx="1757363" cy="1179631"/>
              <a:chOff x="4784735" y="2204864"/>
              <a:chExt cx="1811433" cy="1219291"/>
            </a:xfrm>
          </p:grpSpPr>
          <p:grpSp>
            <p:nvGrpSpPr>
              <p:cNvPr id="37" name="64 Grupo"/>
              <p:cNvGrpSpPr>
                <a:grpSpLocks/>
              </p:cNvGrpSpPr>
              <p:nvPr/>
            </p:nvGrpSpPr>
            <p:grpSpPr bwMode="auto">
              <a:xfrm>
                <a:off x="4784735" y="2580242"/>
                <a:ext cx="1807408" cy="843913"/>
                <a:chOff x="4784735" y="2600338"/>
                <a:chExt cx="1807408" cy="843913"/>
              </a:xfrm>
            </p:grpSpPr>
            <p:grpSp>
              <p:nvGrpSpPr>
                <p:cNvPr id="40" name="54 Grupo"/>
                <p:cNvGrpSpPr>
                  <a:grpSpLocks/>
                </p:cNvGrpSpPr>
                <p:nvPr/>
              </p:nvGrpSpPr>
              <p:grpSpPr bwMode="auto">
                <a:xfrm>
                  <a:off x="4791313" y="3014783"/>
                  <a:ext cx="864096" cy="429468"/>
                  <a:chOff x="4791313" y="3086791"/>
                  <a:chExt cx="864096" cy="429468"/>
                </a:xfrm>
              </p:grpSpPr>
              <p:sp>
                <p:nvSpPr>
                  <p:cNvPr id="50" name="66 Rectángulo redondeado"/>
                  <p:cNvSpPr/>
                  <p:nvPr/>
                </p:nvSpPr>
                <p:spPr>
                  <a:xfrm>
                    <a:off x="4802849" y="3142114"/>
                    <a:ext cx="849361" cy="358359"/>
                  </a:xfrm>
                  <a:prstGeom prst="roundRect">
                    <a:avLst/>
                  </a:prstGeom>
                  <a:solidFill>
                    <a:srgbClr val="CC009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51" name="53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91313" y="3086791"/>
                    <a:ext cx="864096" cy="4294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Flujos de Efectivo</a:t>
                    </a:r>
                  </a:p>
                </p:txBody>
              </p:sp>
            </p:grpSp>
            <p:grpSp>
              <p:nvGrpSpPr>
                <p:cNvPr id="41" name="55 Grupo"/>
                <p:cNvGrpSpPr>
                  <a:grpSpLocks/>
                </p:cNvGrpSpPr>
                <p:nvPr/>
              </p:nvGrpSpPr>
              <p:grpSpPr bwMode="auto">
                <a:xfrm>
                  <a:off x="5724128" y="3014719"/>
                  <a:ext cx="868015" cy="429467"/>
                  <a:chOff x="4784735" y="3086727"/>
                  <a:chExt cx="868015" cy="429467"/>
                </a:xfrm>
              </p:grpSpPr>
              <p:sp>
                <p:nvSpPr>
                  <p:cNvPr id="48" name="64 Rectángulo redondeado"/>
                  <p:cNvSpPr/>
                  <p:nvPr/>
                </p:nvSpPr>
                <p:spPr>
                  <a:xfrm>
                    <a:off x="4805401" y="3148329"/>
                    <a:ext cx="847349" cy="360429"/>
                  </a:xfrm>
                  <a:prstGeom prst="roundRect">
                    <a:avLst/>
                  </a:prstGeom>
                  <a:solidFill>
                    <a:srgbClr val="E6A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49" name="57 CuadroTexto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84735" y="3086727"/>
                    <a:ext cx="864096" cy="4294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 panose="020B0604020202020204" pitchFamily="34" charset="0"/>
                      </a:defRPr>
                    </a:lvl9pPr>
                  </a:lstStyle>
                  <a:p>
                    <a:pPr algn="ctr" eaLnBrk="1" hangingPunct="1"/>
                    <a:r>
                      <a:rPr lang="es-ES" altLang="es-VE" sz="700" dirty="0">
                        <a:solidFill>
                          <a:schemeClr val="bg1"/>
                        </a:solidFill>
                        <a:latin typeface="Arial Rounded MT Bold" panose="020F0704030504030204" pitchFamily="34" charset="0"/>
                      </a:rPr>
                      <a:t>Estado de Cambios en el Patrimonio</a:t>
                    </a:r>
                  </a:p>
                </p:txBody>
              </p:sp>
            </p:grpSp>
            <p:grpSp>
              <p:nvGrpSpPr>
                <p:cNvPr id="42" name="58 Grupo"/>
                <p:cNvGrpSpPr/>
                <p:nvPr/>
              </p:nvGrpSpPr>
              <p:grpSpPr>
                <a:xfrm>
                  <a:off x="4784735" y="2600950"/>
                  <a:ext cx="864096" cy="429467"/>
                  <a:chOff x="4791313" y="3085342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46" name="62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47" name="63 CuadroTexto"/>
                  <p:cNvSpPr txBox="1"/>
                  <p:nvPr/>
                </p:nvSpPr>
                <p:spPr>
                  <a:xfrm>
                    <a:off x="4791313" y="3085342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Estado de Resultados del Periodo</a:t>
                    </a:r>
                  </a:p>
                </p:txBody>
              </p:sp>
            </p:grpSp>
            <p:grpSp>
              <p:nvGrpSpPr>
                <p:cNvPr id="43" name="61 Grupo"/>
                <p:cNvGrpSpPr/>
                <p:nvPr/>
              </p:nvGrpSpPr>
              <p:grpSpPr>
                <a:xfrm>
                  <a:off x="5724128" y="2600338"/>
                  <a:ext cx="864096" cy="429467"/>
                  <a:chOff x="4791313" y="3084730"/>
                  <a:chExt cx="864096" cy="429467"/>
                </a:xfrm>
                <a:solidFill>
                  <a:srgbClr val="00B050"/>
                </a:solidFill>
              </p:grpSpPr>
              <p:sp>
                <p:nvSpPr>
                  <p:cNvPr id="44" name="60 Rectángulo redondeado"/>
                  <p:cNvSpPr/>
                  <p:nvPr/>
                </p:nvSpPr>
                <p:spPr>
                  <a:xfrm>
                    <a:off x="4804469" y="3140968"/>
                    <a:ext cx="847651" cy="36004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s-ES" sz="700">
                      <a:sym typeface="Arial" charset="0"/>
                    </a:endParaRPr>
                  </a:p>
                </p:txBody>
              </p:sp>
              <p:sp>
                <p:nvSpPr>
                  <p:cNvPr id="45" name="61 CuadroTexto"/>
                  <p:cNvSpPr txBox="1"/>
                  <p:nvPr/>
                </p:nvSpPr>
                <p:spPr>
                  <a:xfrm>
                    <a:off x="4791313" y="3084730"/>
                    <a:ext cx="864096" cy="429467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s-ES" sz="70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charset="0"/>
                        <a:sym typeface="Arial" charset="0"/>
                      </a:rPr>
                      <a:t>Otro  Resultado Integral</a:t>
                    </a:r>
                  </a:p>
                </p:txBody>
              </p:sp>
            </p:grpSp>
          </p:grpSp>
          <p:sp>
            <p:nvSpPr>
              <p:cNvPr id="38" name="54 Rectángulo redondeado"/>
              <p:cNvSpPr/>
              <p:nvPr/>
            </p:nvSpPr>
            <p:spPr>
              <a:xfrm>
                <a:off x="4796811" y="2204864"/>
                <a:ext cx="1799357" cy="360430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ES" sz="700">
                  <a:sym typeface="Arial" charset="0"/>
                </a:endParaRPr>
              </a:p>
            </p:txBody>
          </p:sp>
          <p:sp>
            <p:nvSpPr>
              <p:cNvPr id="39" name="66 CuadroTexto"/>
              <p:cNvSpPr txBox="1">
                <a:spLocks noChangeArrowheads="1"/>
              </p:cNvSpPr>
              <p:nvPr/>
            </p:nvSpPr>
            <p:spPr bwMode="auto">
              <a:xfrm>
                <a:off x="4813440" y="2282696"/>
                <a:ext cx="1728192" cy="20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 eaLnBrk="0" hangingPunct="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s-ES" altLang="es-VE" sz="7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Estado de Situación Financiera</a:t>
                </a:r>
              </a:p>
            </p:txBody>
          </p:sp>
        </p:grpSp>
        <p:grpSp>
          <p:nvGrpSpPr>
            <p:cNvPr id="73" name="Grupo 72"/>
            <p:cNvGrpSpPr/>
            <p:nvPr/>
          </p:nvGrpSpPr>
          <p:grpSpPr>
            <a:xfrm>
              <a:off x="8282813" y="4095750"/>
              <a:ext cx="1773171" cy="400110"/>
              <a:chOff x="8282813" y="4095750"/>
              <a:chExt cx="1773171" cy="400110"/>
            </a:xfrm>
          </p:grpSpPr>
          <p:sp>
            <p:nvSpPr>
              <p:cNvPr id="66" name="Rectángulo redondeado 65"/>
              <p:cNvSpPr/>
              <p:nvPr/>
            </p:nvSpPr>
            <p:spPr>
              <a:xfrm>
                <a:off x="8282813" y="4153477"/>
                <a:ext cx="1773171" cy="304800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VE"/>
              </a:p>
            </p:txBody>
          </p:sp>
          <p:sp>
            <p:nvSpPr>
              <p:cNvPr id="67" name="CuadroTexto 66"/>
              <p:cNvSpPr txBox="1"/>
              <p:nvPr/>
            </p:nvSpPr>
            <p:spPr>
              <a:xfrm>
                <a:off x="8304279" y="4095750"/>
                <a:ext cx="17517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Notas a los </a:t>
                </a:r>
              </a:p>
              <a:p>
                <a:pPr algn="ctr"/>
                <a:r>
                  <a:rPr lang="es-VE" sz="1000" b="1" dirty="0" smtClean="0">
                    <a:solidFill>
                      <a:schemeClr val="bg1"/>
                    </a:solidFill>
                  </a:rPr>
                  <a:t>Estados Financieros</a:t>
                </a:r>
                <a:endParaRPr lang="es-VE" sz="10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8" name="Rectángulo redondeado 67"/>
          <p:cNvSpPr/>
          <p:nvPr/>
        </p:nvSpPr>
        <p:spPr>
          <a:xfrm>
            <a:off x="3100482" y="1612378"/>
            <a:ext cx="8686897" cy="4083050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9" name="CuadroTexto 68"/>
          <p:cNvSpPr txBox="1"/>
          <p:nvPr/>
        </p:nvSpPr>
        <p:spPr>
          <a:xfrm>
            <a:off x="4588379" y="5799649"/>
            <a:ext cx="5302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Políticas de Contabilidad, aplicadas uniformemente</a:t>
            </a:r>
            <a:endParaRPr lang="es-VE" b="1" dirty="0"/>
          </a:p>
        </p:txBody>
      </p:sp>
      <p:sp>
        <p:nvSpPr>
          <p:cNvPr id="70" name="CuadroTexto 69"/>
          <p:cNvSpPr txBox="1"/>
          <p:nvPr/>
        </p:nvSpPr>
        <p:spPr>
          <a:xfrm>
            <a:off x="3381678" y="4406857"/>
            <a:ext cx="1789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Criterios para el Reconocimiento</a:t>
            </a:r>
            <a:endParaRPr lang="es-VE" b="1" dirty="0"/>
          </a:p>
        </p:txBody>
      </p:sp>
      <p:sp>
        <p:nvSpPr>
          <p:cNvPr id="71" name="CuadroTexto 70"/>
          <p:cNvSpPr txBox="1"/>
          <p:nvPr/>
        </p:nvSpPr>
        <p:spPr>
          <a:xfrm>
            <a:off x="6890409" y="1749109"/>
            <a:ext cx="2031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/>
              <a:t>Bases de Medición</a:t>
            </a:r>
            <a:endParaRPr lang="es-VE" b="1" dirty="0"/>
          </a:p>
        </p:txBody>
      </p:sp>
      <p:sp>
        <p:nvSpPr>
          <p:cNvPr id="72" name="CuadroTexto 71"/>
          <p:cNvSpPr txBox="1"/>
          <p:nvPr/>
        </p:nvSpPr>
        <p:spPr>
          <a:xfrm>
            <a:off x="7273067" y="4654589"/>
            <a:ext cx="2418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Wingdings" panose="05000000000000000000" pitchFamily="2" charset="2"/>
              <a:buChar char="ü"/>
            </a:pPr>
            <a:r>
              <a:rPr lang="es-VE" sz="1600" b="1" dirty="0" smtClean="0"/>
              <a:t>Estructuras para la Presentación</a:t>
            </a:r>
          </a:p>
          <a:p>
            <a:pPr marL="177800" indent="-177800">
              <a:buFont typeface="Wingdings" panose="05000000000000000000" pitchFamily="2" charset="2"/>
              <a:buChar char="ü"/>
            </a:pPr>
            <a:r>
              <a:rPr lang="es-VE" sz="1600" b="1" dirty="0" smtClean="0"/>
              <a:t>Revelaciones mínimas.</a:t>
            </a:r>
            <a:endParaRPr lang="es-VE" sz="1600" b="1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8</a:t>
            </a:fld>
            <a:endParaRPr lang="es-VE"/>
          </a:p>
        </p:txBody>
      </p:sp>
      <p:sp>
        <p:nvSpPr>
          <p:cNvPr id="3" name="Pentágono 2"/>
          <p:cNvSpPr/>
          <p:nvPr/>
        </p:nvSpPr>
        <p:spPr>
          <a:xfrm>
            <a:off x="9539509" y="3022801"/>
            <a:ext cx="262361" cy="1574762"/>
          </a:xfrm>
          <a:prstGeom prst="homePlate">
            <a:avLst>
              <a:gd name="adj" fmla="val 71212"/>
            </a:avLst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CuadroTexto 4"/>
          <p:cNvSpPr txBox="1"/>
          <p:nvPr/>
        </p:nvSpPr>
        <p:spPr>
          <a:xfrm>
            <a:off x="9942258" y="3071518"/>
            <a:ext cx="1495741" cy="147732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/>
              <a:t>Información fiable para la toma de decisiones económicas</a:t>
            </a:r>
            <a:endParaRPr lang="es-VE" b="1" dirty="0"/>
          </a:p>
        </p:txBody>
      </p:sp>
    </p:spTree>
    <p:extLst>
      <p:ext uri="{BB962C8B-B14F-4D97-AF65-F5344CB8AC3E}">
        <p14:creationId xmlns:p14="http://schemas.microsoft.com/office/powerpoint/2010/main" val="27934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385097" y="496561"/>
            <a:ext cx="77088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400" b="1" dirty="0" smtClean="0">
                <a:solidFill>
                  <a:schemeClr val="accent4">
                    <a:lumMod val="75000"/>
                  </a:schemeClr>
                </a:solidFill>
                <a:latin typeface="AR BLANCA" panose="02000000000000000000" pitchFamily="2" charset="0"/>
              </a:rPr>
              <a:t>Secciones Generales</a:t>
            </a:r>
            <a:endParaRPr lang="es-VE" sz="4400" b="1" dirty="0">
              <a:solidFill>
                <a:schemeClr val="accent4">
                  <a:lumMod val="75000"/>
                </a:schemeClr>
              </a:solidFill>
              <a:latin typeface="AR BLANC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457" t="33554" r="18842" b="28212"/>
          <a:stretch/>
        </p:blipFill>
        <p:spPr>
          <a:xfrm>
            <a:off x="2676587" y="1320127"/>
            <a:ext cx="2767422" cy="40482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5752848" y="1320127"/>
            <a:ext cx="609196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1 </a:t>
            </a:r>
            <a:r>
              <a:rPr lang="es-VE" sz="2800" dirty="0" smtClean="0"/>
              <a:t>Pequeña  Mediana Entidad.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2 </a:t>
            </a:r>
            <a:r>
              <a:rPr lang="es-VE" sz="2800" dirty="0" smtClean="0"/>
              <a:t>Conceptos y Principios Fundamentales.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10 </a:t>
            </a:r>
            <a:r>
              <a:rPr lang="es-VE" sz="2800" dirty="0" smtClean="0"/>
              <a:t>Políticas Contables, Estimaciones y Errores Contables.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30 </a:t>
            </a:r>
            <a:r>
              <a:rPr lang="es-VE" sz="2800" dirty="0" smtClean="0"/>
              <a:t>Conversión de Moneda Extranjera: </a:t>
            </a:r>
            <a:r>
              <a:rPr lang="es-VE" sz="2000" b="1" dirty="0" smtClean="0"/>
              <a:t>Moneda Funcional.</a:t>
            </a:r>
          </a:p>
          <a:p>
            <a:pPr marL="285750" indent="-285750">
              <a:spcAft>
                <a:spcPts val="600"/>
              </a:spcAft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s-VE" sz="2800" b="1" dirty="0" smtClean="0">
                <a:solidFill>
                  <a:schemeClr val="accent4">
                    <a:lumMod val="75000"/>
                  </a:schemeClr>
                </a:solidFill>
              </a:rPr>
              <a:t>Sección 32 </a:t>
            </a:r>
            <a:r>
              <a:rPr lang="es-VE" sz="2800" dirty="0" smtClean="0"/>
              <a:t>Hechos Ocurridos Después del Período sobre el que se Informa.</a:t>
            </a:r>
            <a:endParaRPr lang="es-VE" sz="28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AF3F-DC2F-438D-9D98-194B11D16D67}" type="slidenum">
              <a:rPr lang="es-VE" smtClean="0"/>
              <a:t>9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705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de Powerpoint" id="{CF57CC74-3A22-40BE-B383-D611359C8CF1}" vid="{499350B4-EE52-474E-8918-7304A0F152A9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de Powerpoint</Template>
  <TotalTime>4774</TotalTime>
  <Words>4528</Words>
  <Application>Microsoft Office PowerPoint</Application>
  <PresentationFormat>Panorámica</PresentationFormat>
  <Paragraphs>929</Paragraphs>
  <Slides>59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9" baseType="lpstr">
      <vt:lpstr>AR BLANCA</vt:lpstr>
      <vt:lpstr>AR CENA</vt:lpstr>
      <vt:lpstr>Arial</vt:lpstr>
      <vt:lpstr>Arial Black</vt:lpstr>
      <vt:lpstr>Arial Rounded MT Bold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 Augusto Veloz Madia</dc:creator>
  <cp:lastModifiedBy>Cuenta Microsoft</cp:lastModifiedBy>
  <cp:revision>179</cp:revision>
  <dcterms:created xsi:type="dcterms:W3CDTF">2023-03-04T01:25:37Z</dcterms:created>
  <dcterms:modified xsi:type="dcterms:W3CDTF">2023-09-26T00:26:15Z</dcterms:modified>
</cp:coreProperties>
</file>